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4"/>
  </p:sldMasterIdLst>
  <p:notesMasterIdLst>
    <p:notesMasterId r:id="rId27"/>
  </p:notesMasterIdLst>
  <p:handoutMasterIdLst>
    <p:handoutMasterId r:id="rId28"/>
  </p:handoutMasterIdLst>
  <p:sldIdLst>
    <p:sldId id="335" r:id="rId5"/>
    <p:sldId id="376" r:id="rId6"/>
    <p:sldId id="358" r:id="rId7"/>
    <p:sldId id="364" r:id="rId8"/>
    <p:sldId id="343" r:id="rId9"/>
    <p:sldId id="356" r:id="rId10"/>
    <p:sldId id="355" r:id="rId11"/>
    <p:sldId id="360" r:id="rId12"/>
    <p:sldId id="365" r:id="rId13"/>
    <p:sldId id="362" r:id="rId14"/>
    <p:sldId id="363" r:id="rId15"/>
    <p:sldId id="366" r:id="rId16"/>
    <p:sldId id="367" r:id="rId17"/>
    <p:sldId id="368" r:id="rId18"/>
    <p:sldId id="369" r:id="rId19"/>
    <p:sldId id="370" r:id="rId20"/>
    <p:sldId id="371" r:id="rId21"/>
    <p:sldId id="372" r:id="rId22"/>
    <p:sldId id="373" r:id="rId23"/>
    <p:sldId id="377" r:id="rId24"/>
    <p:sldId id="374" r:id="rId25"/>
    <p:sldId id="375" r:id="rId26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672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A76"/>
    <a:srgbClr val="6785AC"/>
    <a:srgbClr val="A9D4DB"/>
    <a:srgbClr val="FBE2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0952" autoAdjust="0"/>
  </p:normalViewPr>
  <p:slideViewPr>
    <p:cSldViewPr snapToGrid="0">
      <p:cViewPr>
        <p:scale>
          <a:sx n="75" d="100"/>
          <a:sy n="75" d="100"/>
        </p:scale>
        <p:origin x="1896" y="702"/>
      </p:cViewPr>
      <p:guideLst>
        <p:guide orient="horz" pos="367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9" d="100"/>
          <a:sy n="99" d="100"/>
        </p:scale>
        <p:origin x="28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B026D988-F936-4D72-9A6B-075F705C537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793D116-FD67-4458-BA1C-BD90B0753D4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90006-1C8A-49AA-AA04-5F29A9BB71BF}" type="datetime1">
              <a:rPr lang="fr-FR" smtClean="0"/>
              <a:t>26/08/2021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663B6F7-5CC6-445B-8FA3-EFFB27CEB25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94516B5-F87B-41B2-94AE-B5E362F3A03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D2840-7E51-4B9A-8626-51985930490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6231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452C5B-0693-4912-9C8C-1A5D97948A33}" type="datetime1">
              <a:rPr lang="fr-FR" smtClean="0"/>
              <a:pPr/>
              <a:t>26/08/2021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A89C7E07-3C67-C64C-8DA0-0404F6303970}" type="slidenum">
              <a:rPr lang="fr-FR" noProof="0" smtClean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25352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348242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86377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40375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9442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917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81817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970719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552316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167459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66938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21937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592173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044832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42704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26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7190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9397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ERP : Enterprise Resource Planning</a:t>
            </a:r>
          </a:p>
          <a:p>
            <a:r>
              <a:rPr lang="fr-FR" dirty="0"/>
              <a:t>MDM : Master Data Management, gestion de données transverses, administrées dans différents domaines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78484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CRM : Client Relation Management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138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73909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A89C7E07-3C67-C64C-8DA0-0404F6303970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85037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E31DFB3-42E8-9540-92FB-4AE3F420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1"/>
            <a:ext cx="11158847" cy="582484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fr-FR" noProof="0"/>
          </a:p>
        </p:txBody>
      </p:sp>
      <p:cxnSp>
        <p:nvCxnSpPr>
          <p:cNvPr id="6" name="Connecteur droit 5">
            <a:extLst>
              <a:ext uri="{FF2B5EF4-FFF2-40B4-BE49-F238E27FC236}">
                <a16:creationId xmlns:a16="http://schemas.microsoft.com/office/drawing/2014/main" id="{F13C1B90-0A14-7B4B-B05B-357A6A88291E}"/>
              </a:ext>
            </a:extLst>
          </p:cNvPr>
          <p:cNvCxnSpPr>
            <a:cxnSpLocks/>
          </p:cNvCxnSpPr>
          <p:nvPr userDrawn="1"/>
        </p:nvCxnSpPr>
        <p:spPr>
          <a:xfrm>
            <a:off x="1036261" y="4159793"/>
            <a:ext cx="10122586" cy="0"/>
          </a:xfrm>
          <a:prstGeom prst="line">
            <a:avLst/>
          </a:prstGeom>
          <a:ln w="1270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Espace réservé du contenu 10">
            <a:extLst>
              <a:ext uri="{FF2B5EF4-FFF2-40B4-BE49-F238E27FC236}">
                <a16:creationId xmlns:a16="http://schemas.microsoft.com/office/drawing/2014/main" id="{90097E88-8912-8A4F-9D00-BDA132434FE4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153" y="4728131"/>
            <a:ext cx="7806047" cy="281164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E58E2CE6-6A25-40B9-BD31-82C7507389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6313" y="1656344"/>
            <a:ext cx="7805737" cy="2113466"/>
          </a:xfrm>
          <a:prstGeom prst="rect">
            <a:avLst/>
          </a:prstGeom>
        </p:spPr>
        <p:txBody>
          <a:bodyPr rtlCol="0" anchor="b"/>
          <a:lstStyle>
            <a:lvl1pPr>
              <a:defRPr sz="6000"/>
            </a:lvl1pPr>
          </a:lstStyle>
          <a:p>
            <a:pPr rtl="0"/>
            <a:r>
              <a:rPr lang="fr-FR" noProof="0"/>
              <a:t>Cliquez pour modifier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space réservé du contenu 3">
            <a:extLst>
              <a:ext uri="{FF2B5EF4-FFF2-40B4-BE49-F238E27FC236}">
                <a16:creationId xmlns:a16="http://schemas.microsoft.com/office/drawing/2014/main" id="{91C010F4-E1E5-354F-9B4A-6253D3DC2F9C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036641" y="3044590"/>
            <a:ext cx="4868860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C2F7C8C0-EB32-3C44-930E-DE05403C543A}"/>
              </a:ext>
            </a:extLst>
          </p:cNvPr>
          <p:cNvSpPr>
            <a:spLocks noGrp="1"/>
          </p:cNvSpPr>
          <p:nvPr>
            <p:ph sz="half" idx="11" hasCustomPrompt="1"/>
          </p:nvPr>
        </p:nvSpPr>
        <p:spPr>
          <a:xfrm>
            <a:off x="6285649" y="3044590"/>
            <a:ext cx="4868860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Modifiez les styles du texte</a:t>
            </a:r>
          </a:p>
        </p:txBody>
      </p:sp>
      <p:sp>
        <p:nvSpPr>
          <p:cNvPr id="14" name="Titre 1">
            <a:extLst>
              <a:ext uri="{FF2B5EF4-FFF2-40B4-BE49-F238E27FC236}">
                <a16:creationId xmlns:a16="http://schemas.microsoft.com/office/drawing/2014/main" id="{E06473F2-000A-7C44-9048-A0C0D4B652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B6A0597E-7AE3-F242-9DDF-F678A5E11458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Espace réservé du texte 4">
            <a:extLst>
              <a:ext uri="{FF2B5EF4-FFF2-40B4-BE49-F238E27FC236}">
                <a16:creationId xmlns:a16="http://schemas.microsoft.com/office/drawing/2014/main" id="{EAB7162A-656B-3447-976F-951853C325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4963884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4" name="Espace réservé du texte 4">
            <a:extLst>
              <a:ext uri="{FF2B5EF4-FFF2-40B4-BE49-F238E27FC236}">
                <a16:creationId xmlns:a16="http://schemas.microsoft.com/office/drawing/2014/main" id="{C8B98E47-9A5A-E54C-A093-86D516AAD0F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58199" y="2328554"/>
            <a:ext cx="4868860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8E274C5-9C2D-4A46-AEAE-9DBE1C417477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9419017-8DD9-4B28-B0F1-E82FFB8C1DFB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A0BFF08-A844-4449-9EC2-5B6B6C2D62AF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736754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nne de contenu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2476683E-62F2-7746-A136-3A729C70D8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36641" y="3052691"/>
            <a:ext cx="307815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5EF5BDE3-656A-414E-BE18-702CA738A9D2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8039099" y="3044590"/>
            <a:ext cx="311540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9" name="Espace réservé du contenu 3">
            <a:extLst>
              <a:ext uri="{FF2B5EF4-FFF2-40B4-BE49-F238E27FC236}">
                <a16:creationId xmlns:a16="http://schemas.microsoft.com/office/drawing/2014/main" id="{0EAADDF0-090D-2C4F-BE2D-160C2C550298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39760" y="3044590"/>
            <a:ext cx="3115409" cy="1942138"/>
          </a:xfrm>
          <a:prstGeom prst="rect">
            <a:avLst/>
          </a:prstGeom>
        </p:spPr>
        <p:txBody>
          <a:bodyPr lIns="0" tIns="0" rIns="0" bIns="0" rtlCol="0" anchor="t" anchorCtr="0"/>
          <a:lstStyle>
            <a:lvl1pPr marL="285750" indent="-285750">
              <a:buFont typeface="Wingdings" pitchFamily="2" charset="2"/>
              <a:buChar char="§"/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0" name="Titre 1">
            <a:extLst>
              <a:ext uri="{FF2B5EF4-FFF2-40B4-BE49-F238E27FC236}">
                <a16:creationId xmlns:a16="http://schemas.microsoft.com/office/drawing/2014/main" id="{3E0EAFBC-DE77-7648-95EC-91DDA529FA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21" name="Connecteur droit 20">
            <a:extLst>
              <a:ext uri="{FF2B5EF4-FFF2-40B4-BE49-F238E27FC236}">
                <a16:creationId xmlns:a16="http://schemas.microsoft.com/office/drawing/2014/main" id="{E2A16A97-402E-8040-9B48-1B6ED23ABC4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Espace réservé du texte 4">
            <a:extLst>
              <a:ext uri="{FF2B5EF4-FFF2-40B4-BE49-F238E27FC236}">
                <a16:creationId xmlns:a16="http://schemas.microsoft.com/office/drawing/2014/main" id="{B4BD319C-69C3-3D46-977C-F80FD35E3C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4"/>
            <a:ext cx="3173184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7" name="Espace réservé du texte 4">
            <a:extLst>
              <a:ext uri="{FF2B5EF4-FFF2-40B4-BE49-F238E27FC236}">
                <a16:creationId xmlns:a16="http://schemas.microsoft.com/office/drawing/2014/main" id="{4F6FB95E-AD0D-3843-8241-AB907F5915C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466252" y="2328554"/>
            <a:ext cx="3115409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8" name="Espace réservé du texte 4">
            <a:extLst>
              <a:ext uri="{FF2B5EF4-FFF2-40B4-BE49-F238E27FC236}">
                <a16:creationId xmlns:a16="http://schemas.microsoft.com/office/drawing/2014/main" id="{CC85BB87-C622-304F-9F58-8716188AA54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33114" y="2328554"/>
            <a:ext cx="3115409" cy="645284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>
                <a:latin typeface="+mj-lt"/>
              </a:defRPr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9C6B0B5-56D6-429D-BC3A-5E501EDADA88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A88DFE9-DB89-4EB9-9FB1-D484EC0C1B58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50C09F4-4087-4A1E-B8B8-85A748DC9014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40389806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80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ésumé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>
            <a:extLst>
              <a:ext uri="{FF2B5EF4-FFF2-40B4-BE49-F238E27FC236}">
                <a16:creationId xmlns:a16="http://schemas.microsoft.com/office/drawing/2014/main" id="{5D6FA74B-53F8-584F-85D3-47FB14D40E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DC152369-C198-1E48-8F65-F6AC0534DFF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BC8921E4-02B0-3748-9844-933F710058F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21923"/>
            <a:ext cx="4876800" cy="3825952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16" name="Espace réservé au texte 2">
            <a:extLst>
              <a:ext uri="{FF2B5EF4-FFF2-40B4-BE49-F238E27FC236}">
                <a16:creationId xmlns:a16="http://schemas.microsoft.com/office/drawing/2014/main" id="{43048678-0BD6-C448-8690-BD61FC6095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248400" y="2286000"/>
            <a:ext cx="4876800" cy="2746375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AAC8134C-ADB9-4E1C-97DD-12E5DE2C7753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7A0C24D-14BB-46C9-A4C2-DB15E4FB9B2B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033D085-5F13-41E2-9C46-08E3E2846CC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333889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57107" y="999068"/>
            <a:ext cx="48768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57107" y="2286003"/>
            <a:ext cx="4876800" cy="2332729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6261560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990600"/>
            <a:ext cx="4837176" cy="48371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9" name="Espace réservé du contenu 13">
            <a:extLst>
              <a:ext uri="{FF2B5EF4-FFF2-40B4-BE49-F238E27FC236}">
                <a16:creationId xmlns:a16="http://schemas.microsoft.com/office/drawing/2014/main" id="{8B57D363-927D-CE43-AD8A-2F5E6CC59E9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6257107" y="4659581"/>
            <a:ext cx="4876800" cy="543031"/>
          </a:xfrm>
          <a:prstGeom prst="rect">
            <a:avLst/>
          </a:prstGeom>
        </p:spPr>
        <p:txBody>
          <a:bodyPr lIns="0" tIns="0" rIns="0" bIns="0" rtlCol="0" anchor="t"/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DB2FDBC3-20E9-45B6-850D-2F34EA22D1B8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BC17A152-7FD0-42FA-9937-8667D4B7515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B687AABD-BCAB-4325-8510-954CAAD92A9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185415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dre du jo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7687ADE-BAA9-634F-96B8-ACF4EE9BDF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286000"/>
            <a:ext cx="7810499" cy="290453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28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BBEC4E73-6A9F-2F46-89D1-559CE56C12BE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itre 1">
            <a:extLst>
              <a:ext uri="{FF2B5EF4-FFF2-40B4-BE49-F238E27FC236}">
                <a16:creationId xmlns:a16="http://schemas.microsoft.com/office/drawing/2014/main" id="{88BFD865-74BB-5B40-8DA8-7D7B921A75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9" name="Espace réservé de la date 8">
            <a:extLst>
              <a:ext uri="{FF2B5EF4-FFF2-40B4-BE49-F238E27FC236}">
                <a16:creationId xmlns:a16="http://schemas.microsoft.com/office/drawing/2014/main" id="{5A4B708A-874B-4F75-A235-6908EB43FA8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13" name="Espace réservé du pied de page 12">
            <a:extLst>
              <a:ext uri="{FF2B5EF4-FFF2-40B4-BE49-F238E27FC236}">
                <a16:creationId xmlns:a16="http://schemas.microsoft.com/office/drawing/2014/main" id="{71D589B3-67A1-4B39-9EEF-2FB7AB10EC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14" name="Espace réservé du numéro de diapositive 13">
            <a:extLst>
              <a:ext uri="{FF2B5EF4-FFF2-40B4-BE49-F238E27FC236}">
                <a16:creationId xmlns:a16="http://schemas.microsoft.com/office/drawing/2014/main" id="{F5D91E6B-55B5-4092-AD3B-F7E1FD00459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7116312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re 1">
            <a:extLst>
              <a:ext uri="{FF2B5EF4-FFF2-40B4-BE49-F238E27FC236}">
                <a16:creationId xmlns:a16="http://schemas.microsoft.com/office/drawing/2014/main" id="{B35C0DBA-B958-984A-8540-551D3604D6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48768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25" name="Espace réservé du contenu 2">
            <a:extLst>
              <a:ext uri="{FF2B5EF4-FFF2-40B4-BE49-F238E27FC236}">
                <a16:creationId xmlns:a16="http://schemas.microsoft.com/office/drawing/2014/main" id="{0C9ECF50-A899-D84A-8DA7-545D7B1945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76800" cy="3568696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00000"/>
              </a:lnSpc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23E260-2F88-C54F-893E-80966D14934A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69925"/>
            <a:ext cx="4872347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Espace réservé d’image 3">
            <a:extLst>
              <a:ext uri="{FF2B5EF4-FFF2-40B4-BE49-F238E27FC236}">
                <a16:creationId xmlns:a16="http://schemas.microsoft.com/office/drawing/2014/main" id="{141785DC-164D-344A-8D61-85C59CABECC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54824" y="990600"/>
            <a:ext cx="4837176" cy="483717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AAE1D3B9-B2D1-4927-BE44-8408FBD84C06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67447116-BCE7-456E-88B8-96ADC76E5FC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D03B6347-A35F-4216-9988-7393E598E1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260165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aut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’image 2">
            <a:extLst>
              <a:ext uri="{FF2B5EF4-FFF2-40B4-BE49-F238E27FC236}">
                <a16:creationId xmlns:a16="http://schemas.microsoft.com/office/drawing/2014/main" id="{6FD808B2-C5CA-FE45-B556-461D856BF7A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l'icône pour ajouter une image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4425CA9F-967F-1545-8E32-09F4DB0F04F6}"/>
              </a:ext>
            </a:extLst>
          </p:cNvPr>
          <p:cNvCxnSpPr>
            <a:cxnSpLocks/>
          </p:cNvCxnSpPr>
          <p:nvPr userDrawn="1"/>
        </p:nvCxnSpPr>
        <p:spPr>
          <a:xfrm flipV="1">
            <a:off x="1044475" y="1862667"/>
            <a:ext cx="10103049" cy="867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itre 1">
            <a:extLst>
              <a:ext uri="{FF2B5EF4-FFF2-40B4-BE49-F238E27FC236}">
                <a16:creationId xmlns:a16="http://schemas.microsoft.com/office/drawing/2014/main" id="{69DD4EBD-237B-7245-A9C2-A37674E23E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</p:spTree>
    <p:extLst>
      <p:ext uri="{BB962C8B-B14F-4D97-AF65-F5344CB8AC3E}">
        <p14:creationId xmlns:p14="http://schemas.microsoft.com/office/powerpoint/2010/main" val="2681577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 12">
            <a:extLst>
              <a:ext uri="{FF2B5EF4-FFF2-40B4-BE49-F238E27FC236}">
                <a16:creationId xmlns:a16="http://schemas.microsoft.com/office/drawing/2014/main" id="{BBA6D65B-10A2-D743-9FFA-D14B8696F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0" name="Espace réservé du graphique 3">
            <a:extLst>
              <a:ext uri="{FF2B5EF4-FFF2-40B4-BE49-F238E27FC236}">
                <a16:creationId xmlns:a16="http://schemas.microsoft.com/office/drawing/2014/main" id="{FCB9F5CF-0F1D-284B-B997-AC308FED47B9}"/>
              </a:ext>
            </a:extLst>
          </p:cNvPr>
          <p:cNvSpPr>
            <a:spLocks noGrp="1"/>
          </p:cNvSpPr>
          <p:nvPr>
            <p:ph type="chart" sz="quarter" idx="11" hasCustomPrompt="1"/>
          </p:nvPr>
        </p:nvSpPr>
        <p:spPr>
          <a:xfrm>
            <a:off x="951345" y="2286000"/>
            <a:ext cx="9145155" cy="3164926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l’icône pour ajouter un graphique</a:t>
            </a:r>
          </a:p>
        </p:txBody>
      </p:sp>
      <p:sp>
        <p:nvSpPr>
          <p:cNvPr id="11" name="Titre 1">
            <a:extLst>
              <a:ext uri="{FF2B5EF4-FFF2-40B4-BE49-F238E27FC236}">
                <a16:creationId xmlns:a16="http://schemas.microsoft.com/office/drawing/2014/main" id="{A5652B48-7CDD-5645-B29B-54727CA5FF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C0F4C76-2690-7448-8D03-9692C2BB1016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A1C09B5-CD25-4B65-9120-D8EBD79ABC8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C6281DE-BBF4-4AA1-B110-DC418232A01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39333A-6926-414D-9C9D-B62395A38A8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3965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14">
            <a:extLst>
              <a:ext uri="{FF2B5EF4-FFF2-40B4-BE49-F238E27FC236}">
                <a16:creationId xmlns:a16="http://schemas.microsoft.com/office/drawing/2014/main" id="{1855E5B9-5A63-2D46-8653-3FD1F538F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4453"/>
            <a:ext cx="11158847" cy="582484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3" name="Espace réservé du tableau 2">
            <a:extLst>
              <a:ext uri="{FF2B5EF4-FFF2-40B4-BE49-F238E27FC236}">
                <a16:creationId xmlns:a16="http://schemas.microsoft.com/office/drawing/2014/main" id="{03FB492B-801F-1741-BD1B-89F9C6BFF0EC}"/>
              </a:ext>
            </a:extLst>
          </p:cNvPr>
          <p:cNvSpPr>
            <a:spLocks noGrp="1"/>
          </p:cNvSpPr>
          <p:nvPr>
            <p:ph type="tbl" sz="quarter" idx="10" hasCustomPrompt="1"/>
          </p:nvPr>
        </p:nvSpPr>
        <p:spPr>
          <a:xfrm>
            <a:off x="1028700" y="2423161"/>
            <a:ext cx="9067800" cy="2227404"/>
          </a:xfrm>
          <a:prstGeom prst="rect">
            <a:avLst/>
          </a:prstGeom>
        </p:spPr>
        <p:txBody>
          <a:bodyPr rtlCol="0"/>
          <a:lstStyle/>
          <a:p>
            <a:pPr rtl="0"/>
            <a:r>
              <a:rPr lang="fr-FR" noProof="0"/>
              <a:t>Cliquez sur l’icône pour ajouter un tableau</a:t>
            </a:r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774545B3-0290-D848-BDB5-811BC52BD45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10096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03709460-09E4-854A-889B-491A934DE40F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0F749A19-BE29-4599-ABBE-E7C61FF9EE3F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98F30C11-6611-47E2-9CF7-8EE77F4CD10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5AF710E8-4CE9-4D79-8121-DD559D321EC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4135033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6" pos="636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6A99595-F780-594B-8C36-E4E5AF5E1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/>
          </p:cNvSpPr>
          <p:nvPr userDrawn="1"/>
        </p:nvSpPr>
        <p:spPr bwMode="auto">
          <a:xfrm>
            <a:off x="0" y="-6836"/>
            <a:ext cx="11158847" cy="58248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rot="0" vert="horz" wrap="square" lIns="91440" tIns="45720" rIns="91440" bIns="45720" rtlCol="0" anchor="t" anchorCtr="0" upright="1">
            <a:noAutofit/>
          </a:bodyPr>
          <a:lstStyle/>
          <a:p>
            <a:pPr rtl="0"/>
            <a:endParaRPr lang="fr-FR" noProof="0"/>
          </a:p>
        </p:txBody>
      </p: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04AFB169-81B7-454B-BE19-407333C86F3B}"/>
              </a:ext>
            </a:extLst>
          </p:cNvPr>
          <p:cNvCxnSpPr>
            <a:cxnSpLocks/>
          </p:cNvCxnSpPr>
          <p:nvPr userDrawn="1"/>
        </p:nvCxnSpPr>
        <p:spPr>
          <a:xfrm>
            <a:off x="2184935" y="1874704"/>
            <a:ext cx="8973912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8BFC26CF-26CC-354C-BB60-AD3E01D575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2304344"/>
            <a:ext cx="7810500" cy="2989263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lnSpc>
                <a:spcPct val="150000"/>
              </a:lnSpc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BA06611-233D-45FA-A146-AB9D4F4A78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525" y="978781"/>
            <a:ext cx="1589372" cy="1325563"/>
          </a:xfrm>
          <a:prstGeom prst="rect">
            <a:avLst/>
          </a:prstGeom>
        </p:spPr>
        <p:txBody>
          <a:bodyPr rtlCol="0"/>
          <a:lstStyle>
            <a:lvl1pPr>
              <a:defRPr sz="20000"/>
            </a:lvl1pPr>
          </a:lstStyle>
          <a:p>
            <a:pPr rtl="0"/>
            <a:r>
              <a:rPr lang="fr-FR" noProof="0"/>
              <a:t>« 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94887C6-2D97-4388-AA65-CEEA6591BFB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3F84EFA-1D77-40D3-B5AC-6652DC26F0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713CA07C-1BC2-4B16-8557-27C373CFCE9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226144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’équi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EFAD8BFA-14F6-F54A-AB64-29F9F7616A7D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4640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5B9E731-6B9B-024E-9360-F9F34CC6638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8700" y="4313437"/>
            <a:ext cx="1828800" cy="40122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0" name="Espace réservé du texte 4">
            <a:extLst>
              <a:ext uri="{FF2B5EF4-FFF2-40B4-BE49-F238E27FC236}">
                <a16:creationId xmlns:a16="http://schemas.microsoft.com/office/drawing/2014/main" id="{FD3D9C96-2F42-E545-BD97-AC8568E2F4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8700" y="4752757"/>
            <a:ext cx="1828800" cy="55245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1" name="Espace réservé du texte 4">
            <a:extLst>
              <a:ext uri="{FF2B5EF4-FFF2-40B4-BE49-F238E27FC236}">
                <a16:creationId xmlns:a16="http://schemas.microsoft.com/office/drawing/2014/main" id="{892AA37C-BA0F-9C4F-B098-EDFE391C47D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784600" y="4332486"/>
            <a:ext cx="1828800" cy="40122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2" name="Espace réservé du texte 4">
            <a:extLst>
              <a:ext uri="{FF2B5EF4-FFF2-40B4-BE49-F238E27FC236}">
                <a16:creationId xmlns:a16="http://schemas.microsoft.com/office/drawing/2014/main" id="{EEAAAC92-F1DA-6847-8D56-1ACCD5E3B0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4600" y="4752757"/>
            <a:ext cx="1828800" cy="552450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3" name="Espace réservé du texte 4">
            <a:extLst>
              <a:ext uri="{FF2B5EF4-FFF2-40B4-BE49-F238E27FC236}">
                <a16:creationId xmlns:a16="http://schemas.microsoft.com/office/drawing/2014/main" id="{F4E4153D-E2B3-7D4A-8D92-FF6597B2FB5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531512" y="4313436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4" name="Espace réservé du texte 4">
            <a:extLst>
              <a:ext uri="{FF2B5EF4-FFF2-40B4-BE49-F238E27FC236}">
                <a16:creationId xmlns:a16="http://schemas.microsoft.com/office/drawing/2014/main" id="{0D6B703A-5BF6-744F-A3D3-C65E3F8B3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31512" y="4752757"/>
            <a:ext cx="1828800" cy="55245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5" name="Espace réservé du texte 4">
            <a:extLst>
              <a:ext uri="{FF2B5EF4-FFF2-40B4-BE49-F238E27FC236}">
                <a16:creationId xmlns:a16="http://schemas.microsoft.com/office/drawing/2014/main" id="{982A9FE5-981A-B340-B8F8-D2DB83C196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296400" y="4332486"/>
            <a:ext cx="1828800" cy="42027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800" b="1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6" name="Espace réservé du texte 4">
            <a:extLst>
              <a:ext uri="{FF2B5EF4-FFF2-40B4-BE49-F238E27FC236}">
                <a16:creationId xmlns:a16="http://schemas.microsoft.com/office/drawing/2014/main" id="{594B2391-B4C8-5542-8285-39BAD874EC1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296400" y="4752757"/>
            <a:ext cx="1828800" cy="552451"/>
          </a:xfrm>
          <a:prstGeom prst="rect">
            <a:avLst/>
          </a:prstGeom>
        </p:spPr>
        <p:txBody>
          <a:bodyPr lIns="0" tIns="0" rIns="0" bIns="0" rtlCol="0"/>
          <a:lstStyle>
            <a:lvl1pPr marL="0" indent="0">
              <a:buNone/>
              <a:defRPr sz="1600" b="0"/>
            </a:lvl1pPr>
            <a:lvl2pPr marL="457200" indent="0">
              <a:buNone/>
              <a:defRPr sz="1600"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7" name="Espace réservé d’image 25">
            <a:extLst>
              <a:ext uri="{FF2B5EF4-FFF2-40B4-BE49-F238E27FC236}">
                <a16:creationId xmlns:a16="http://schemas.microsoft.com/office/drawing/2014/main" id="{A2D87BC1-884E-CD4E-BABF-B7AF4DF7869E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0287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8" name="Espace réservé d’image 25">
            <a:extLst>
              <a:ext uri="{FF2B5EF4-FFF2-40B4-BE49-F238E27FC236}">
                <a16:creationId xmlns:a16="http://schemas.microsoft.com/office/drawing/2014/main" id="{DB0763B3-E65F-8A47-AA7C-C9A56C50600F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37846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39" name="Espace réservé d’image 25">
            <a:extLst>
              <a:ext uri="{FF2B5EF4-FFF2-40B4-BE49-F238E27FC236}">
                <a16:creationId xmlns:a16="http://schemas.microsoft.com/office/drawing/2014/main" id="{1E0F47CF-6DE7-F745-B9D8-55421009AF4E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6540500" y="2308936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40" name="Espace réservé d’image 25">
            <a:extLst>
              <a:ext uri="{FF2B5EF4-FFF2-40B4-BE49-F238E27FC236}">
                <a16:creationId xmlns:a16="http://schemas.microsoft.com/office/drawing/2014/main" id="{B4621956-6AB4-E346-8900-9AE2A51ADBC5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9296400" y="2314278"/>
            <a:ext cx="1828800" cy="1831590"/>
          </a:xfrm>
          <a:prstGeom prst="rect">
            <a:avLst/>
          </a:prstGeom>
        </p:spPr>
        <p:txBody>
          <a:bodyPr rtlCol="0"/>
          <a:lstStyle>
            <a:lvl1pPr>
              <a:defRPr sz="2000"/>
            </a:lvl1pPr>
          </a:lstStyle>
          <a:p>
            <a:pPr rtl="0"/>
            <a:r>
              <a:rPr lang="fr-FR" noProof="0"/>
              <a:t>Cliquez sur l’icône pour ajouter une image</a:t>
            </a:r>
          </a:p>
        </p:txBody>
      </p:sp>
      <p:sp>
        <p:nvSpPr>
          <p:cNvPr id="25" name="Titre 1">
            <a:extLst>
              <a:ext uri="{FF2B5EF4-FFF2-40B4-BE49-F238E27FC236}">
                <a16:creationId xmlns:a16="http://schemas.microsoft.com/office/drawing/2014/main" id="{3B64062A-6292-0441-95CB-9A91F49DBA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sp>
        <p:nvSpPr>
          <p:cNvPr id="6" name="Espace réservé de la date 5">
            <a:extLst>
              <a:ext uri="{FF2B5EF4-FFF2-40B4-BE49-F238E27FC236}">
                <a16:creationId xmlns:a16="http://schemas.microsoft.com/office/drawing/2014/main" id="{383883EC-FACE-4093-9976-8B0D4C8BEBCC}"/>
              </a:ext>
            </a:extLst>
          </p:cNvPr>
          <p:cNvSpPr>
            <a:spLocks noGrp="1"/>
          </p:cNvSpPr>
          <p:nvPr>
            <p:ph type="dt" sz="half" idx="22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7" name="Espace réservé du pied de page 6">
            <a:extLst>
              <a:ext uri="{FF2B5EF4-FFF2-40B4-BE49-F238E27FC236}">
                <a16:creationId xmlns:a16="http://schemas.microsoft.com/office/drawing/2014/main" id="{E2611EE2-9C8D-405E-9ABF-8EFD1E1D6BB5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FE126EB-13BB-4830-A999-3778C11747A6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0239632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 userDrawn="1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8" orient="horz" pos="3072" userDrawn="1">
          <p15:clr>
            <a:srgbClr val="FBAE40"/>
          </p15:clr>
        </p15:guide>
        <p15:guide id="13" pos="6384" userDrawn="1">
          <p15:clr>
            <a:srgbClr val="FBAE40"/>
          </p15:clr>
        </p15:guide>
        <p15:guide id="14" orient="horz" pos="3216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ronologi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re 1">
            <a:extLst>
              <a:ext uri="{FF2B5EF4-FFF2-40B4-BE49-F238E27FC236}">
                <a16:creationId xmlns:a16="http://schemas.microsoft.com/office/drawing/2014/main" id="{A116A2E3-682D-BD4F-9FC9-4546B0C9A1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8700" y="999068"/>
            <a:ext cx="7810500" cy="645284"/>
          </a:xfrm>
          <a:prstGeom prst="rect">
            <a:avLst/>
          </a:prstGeom>
        </p:spPr>
        <p:txBody>
          <a:bodyPr lIns="0" tIns="0" rIns="0" bIns="0" rtlCol="0" anchor="b"/>
          <a:lstStyle/>
          <a:p>
            <a:pPr rtl="0"/>
            <a:r>
              <a:rPr lang="fr-FR" noProof="0"/>
              <a:t>Cliquez pour modifier</a:t>
            </a:r>
          </a:p>
        </p:txBody>
      </p:sp>
      <p:cxnSp>
        <p:nvCxnSpPr>
          <p:cNvPr id="32" name="Connecteur droit 31">
            <a:extLst>
              <a:ext uri="{FF2B5EF4-FFF2-40B4-BE49-F238E27FC236}">
                <a16:creationId xmlns:a16="http://schemas.microsoft.com/office/drawing/2014/main" id="{ED64AC08-85A6-6F44-88B4-3FAE91B70C1B}"/>
              </a:ext>
            </a:extLst>
          </p:cNvPr>
          <p:cNvCxnSpPr>
            <a:cxnSpLocks/>
          </p:cNvCxnSpPr>
          <p:nvPr userDrawn="1"/>
        </p:nvCxnSpPr>
        <p:spPr>
          <a:xfrm>
            <a:off x="1033153" y="1871272"/>
            <a:ext cx="10125694" cy="0"/>
          </a:xfrm>
          <a:prstGeom prst="line">
            <a:avLst/>
          </a:prstGeom>
          <a:ln w="762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2D1056DE-470B-C64D-99AE-5039A021EC5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1616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7" name="Espace réservé du texte 4">
            <a:extLst>
              <a:ext uri="{FF2B5EF4-FFF2-40B4-BE49-F238E27FC236}">
                <a16:creationId xmlns:a16="http://schemas.microsoft.com/office/drawing/2014/main" id="{4ADA9C53-0DC4-4D43-B80C-9B0A9E0EBDE1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06672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8" name="Espace réservé du texte 4">
            <a:extLst>
              <a:ext uri="{FF2B5EF4-FFF2-40B4-BE49-F238E27FC236}">
                <a16:creationId xmlns:a16="http://schemas.microsoft.com/office/drawing/2014/main" id="{F8E68047-DF25-AB45-A0F0-F4DFE23516C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206672" y="3336211"/>
            <a:ext cx="2286000" cy="2490992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1" name="Espace réservé du texte 4">
            <a:extLst>
              <a:ext uri="{FF2B5EF4-FFF2-40B4-BE49-F238E27FC236}">
                <a16:creationId xmlns:a16="http://schemas.microsoft.com/office/drawing/2014/main" id="{61DB1B27-14E7-1549-BDAA-6DD31A1B1FC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839200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2" name="Espace réservé du texte 4">
            <a:extLst>
              <a:ext uri="{FF2B5EF4-FFF2-40B4-BE49-F238E27FC236}">
                <a16:creationId xmlns:a16="http://schemas.microsoft.com/office/drawing/2014/main" id="{69D66743-22F2-C84F-9FD2-F350766D6CD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39200" y="3331030"/>
            <a:ext cx="2286000" cy="2466536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3" name="Espace réservé du texte 4">
            <a:extLst>
              <a:ext uri="{FF2B5EF4-FFF2-40B4-BE49-F238E27FC236}">
                <a16:creationId xmlns:a16="http://schemas.microsoft.com/office/drawing/2014/main" id="{4A38EF55-8739-4A40-A228-67296EA938B3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3574144" y="2328553"/>
            <a:ext cx="2286000" cy="911029"/>
          </a:xfrm>
          <a:prstGeom prst="rect">
            <a:avLst/>
          </a:prstGeom>
        </p:spPr>
        <p:txBody>
          <a:bodyPr rtlCol="0"/>
          <a:lstStyle>
            <a:lvl1pPr>
              <a:buNone/>
              <a:defRPr sz="1800" b="1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44" name="Espace réservé du texte 4">
            <a:extLst>
              <a:ext uri="{FF2B5EF4-FFF2-40B4-BE49-F238E27FC236}">
                <a16:creationId xmlns:a16="http://schemas.microsoft.com/office/drawing/2014/main" id="{268DC74C-B0F9-2649-BEC3-BBA0BD73765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3557921" y="3331029"/>
            <a:ext cx="2286000" cy="2466537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 b="0"/>
            </a:lvl1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3" name="Espace réservé au texte 2">
            <a:extLst>
              <a:ext uri="{FF2B5EF4-FFF2-40B4-BE49-F238E27FC236}">
                <a16:creationId xmlns:a16="http://schemas.microsoft.com/office/drawing/2014/main" id="{57B1422B-E6C5-43B2-9F2B-DECEB381214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68377" y="3331029"/>
            <a:ext cx="2286000" cy="2466975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00000"/>
              </a:lnSpc>
              <a:buNone/>
              <a:defRPr sz="1400"/>
            </a:lvl1pPr>
            <a:lvl2pPr>
              <a:buNone/>
              <a:defRPr sz="1400"/>
            </a:lvl2pPr>
            <a:lvl3pPr>
              <a:buNone/>
              <a:defRPr sz="1400"/>
            </a:lvl3pPr>
            <a:lvl4pPr>
              <a:buNone/>
              <a:defRPr sz="1400"/>
            </a:lvl4pPr>
            <a:lvl5pPr>
              <a:buNone/>
              <a:defRPr sz="1400"/>
            </a:lvl5pPr>
          </a:lstStyle>
          <a:p>
            <a:pPr lvl="0" rtl="0"/>
            <a:r>
              <a:rPr lang="fr-FR" noProof="0"/>
              <a:t>Cliquez pour modifier les styles du texte du masque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BC81DA9-1713-43A7-A2CF-A9525B11AF43}"/>
              </a:ext>
            </a:extLst>
          </p:cNvPr>
          <p:cNvSpPr>
            <a:spLocks noGrp="1"/>
          </p:cNvSpPr>
          <p:nvPr>
            <p:ph type="dt" sz="half" idx="26"/>
          </p:nvPr>
        </p:nvSpPr>
        <p:spPr/>
        <p:txBody>
          <a:bodyPr rtlCol="0"/>
          <a:lstStyle/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CA76A8F0-5D79-4C8A-9966-308409EB26B0}"/>
              </a:ext>
            </a:extLst>
          </p:cNvPr>
          <p:cNvSpPr>
            <a:spLocks noGrp="1"/>
          </p:cNvSpPr>
          <p:nvPr>
            <p:ph type="ftr" sz="quarter" idx="27"/>
          </p:nvPr>
        </p:nvSpPr>
        <p:spPr/>
        <p:txBody>
          <a:bodyPr rtlCol="0"/>
          <a:lstStyle/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3F85BAE5-43DA-49F0-89E6-66D549C52389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 rtlCol="0"/>
          <a:lstStyle/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1992560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648">
          <p15:clr>
            <a:srgbClr val="FBAE40"/>
          </p15:clr>
        </p15:guide>
        <p15:guide id="4" orient="horz" pos="1152" userDrawn="1">
          <p15:clr>
            <a:srgbClr val="FBAE40"/>
          </p15:clr>
        </p15:guide>
        <p15:guide id="5" orient="horz" pos="1440" userDrawn="1">
          <p15:clr>
            <a:srgbClr val="FBAE40"/>
          </p15:clr>
        </p15:guide>
        <p15:guide id="14" pos="148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>
            <a:extLst>
              <a:ext uri="{FF2B5EF4-FFF2-40B4-BE49-F238E27FC236}">
                <a16:creationId xmlns:a16="http://schemas.microsoft.com/office/drawing/2014/main" id="{879F22C8-3EAB-425F-ADBA-3A162D820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830818" y="6292334"/>
            <a:ext cx="1522982" cy="182880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 b="0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/>
              <a:t>3 septembre 20XX </a:t>
            </a:r>
          </a:p>
        </p:txBody>
      </p:sp>
      <p:sp>
        <p:nvSpPr>
          <p:cNvPr id="3" name="Espace réservé du pied de page 4">
            <a:extLst>
              <a:ext uri="{FF2B5EF4-FFF2-40B4-BE49-F238E27FC236}">
                <a16:creationId xmlns:a16="http://schemas.microsoft.com/office/drawing/2014/main" id="{CC4B4F87-0B31-4EDA-8270-4233B0D8F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98180" y="6294120"/>
            <a:ext cx="1462788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fr-FR" noProof="0">
                <a:solidFill>
                  <a:schemeClr val="bg1"/>
                </a:solidFill>
              </a:rPr>
              <a:t>Rapport annuel</a:t>
            </a:r>
          </a:p>
        </p:txBody>
      </p:sp>
      <p:sp>
        <p:nvSpPr>
          <p:cNvPr id="4" name="Espace réservé du numéro de diapositive 5">
            <a:extLst>
              <a:ext uri="{FF2B5EF4-FFF2-40B4-BE49-F238E27FC236}">
                <a16:creationId xmlns:a16="http://schemas.microsoft.com/office/drawing/2014/main" id="{A05EC255-976A-48BF-A8A0-1ECEBDFBB6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7782931A-7D25-4B4B-9464-57AE418934A3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74" r:id="rId2"/>
    <p:sldLayoutId id="2147483673" r:id="rId3"/>
    <p:sldLayoutId id="2147483671" r:id="rId4"/>
    <p:sldLayoutId id="2147483678" r:id="rId5"/>
    <p:sldLayoutId id="2147483676" r:id="rId6"/>
    <p:sldLayoutId id="2147483677" r:id="rId7"/>
    <p:sldLayoutId id="2147483660" r:id="rId8"/>
    <p:sldLayoutId id="2147483675" r:id="rId9"/>
    <p:sldLayoutId id="2147483679" r:id="rId10"/>
    <p:sldLayoutId id="2147483680" r:id="rId11"/>
    <p:sldLayoutId id="2147483681" r:id="rId12"/>
    <p:sldLayoutId id="2147483684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7008" userDrawn="1">
          <p15:clr>
            <a:srgbClr val="F26B43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24" userDrawn="1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orient="horz" pos="624" userDrawn="1">
          <p15:clr>
            <a:srgbClr val="F26B43"/>
          </p15:clr>
        </p15:guide>
        <p15:guide id="18" orient="horz" pos="3672" userDrawn="1">
          <p15:clr>
            <a:srgbClr val="F26B43"/>
          </p15:clr>
        </p15:guide>
        <p15:guide id="19" pos="3984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microsoft.com/office/2007/relationships/hdphoto" Target="../media/hdphoto10.wdp"/><Relationship Id="rId5" Type="http://schemas.openxmlformats.org/officeDocument/2006/relationships/image" Target="../media/image12.png"/><Relationship Id="rId4" Type="http://schemas.microsoft.com/office/2007/relationships/hdphoto" Target="../media/hdphoto9.wdp"/><Relationship Id="rId9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slide" Target="slide14.xml"/><Relationship Id="rId7" Type="http://schemas.openxmlformats.org/officeDocument/2006/relationships/slide" Target="slide2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7.xml"/><Relationship Id="rId5" Type="http://schemas.openxmlformats.org/officeDocument/2006/relationships/slide" Target="slide16.xml"/><Relationship Id="rId4" Type="http://schemas.openxmlformats.org/officeDocument/2006/relationships/slide" Target="slide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4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5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5" Type="http://schemas.openxmlformats.org/officeDocument/2006/relationships/slide" Target="slide9.xml"/><Relationship Id="rId4" Type="http://schemas.openxmlformats.org/officeDocument/2006/relationships/slide" Target="slide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slide" Target="slid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slide" Target="slide8.xml"/><Relationship Id="rId5" Type="http://schemas.openxmlformats.org/officeDocument/2006/relationships/slide" Target="slide7.xml"/><Relationship Id="rId4" Type="http://schemas.openxmlformats.org/officeDocument/2006/relationships/slide" Target="slide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slide" Target="slide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slide" Target="slide3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microsoft.com/office/2007/relationships/hdphoto" Target="../media/hdphoto6.wdp"/><Relationship Id="rId11" Type="http://schemas.openxmlformats.org/officeDocument/2006/relationships/slide" Target="slide3.xml"/><Relationship Id="rId5" Type="http://schemas.openxmlformats.org/officeDocument/2006/relationships/image" Target="../media/image8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12.xml"/><Relationship Id="rId4" Type="http://schemas.openxmlformats.org/officeDocument/2006/relationships/slide" Target="slide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1"/>
            <a:ext cx="12192000" cy="498157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5" y="1234435"/>
            <a:ext cx="7922030" cy="1350495"/>
          </a:xfrm>
        </p:spPr>
        <p:txBody>
          <a:bodyPr rtlCol="0"/>
          <a:lstStyle/>
          <a:p>
            <a:pPr rtl="0"/>
            <a:r>
              <a:rPr lang="fr-FR" sz="4400" dirty="0"/>
              <a:t>Soutenance Mémoire et Projet Industriel</a:t>
            </a:r>
            <a:endParaRPr lang="fr-FR" sz="4400" b="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A8ECC17-4660-124A-8996-54F15FD169C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33307" y="3111433"/>
            <a:ext cx="7806047" cy="281164"/>
          </a:xfrm>
        </p:spPr>
        <p:txBody>
          <a:bodyPr rtlCol="0"/>
          <a:lstStyle/>
          <a:p>
            <a:pPr rtl="0"/>
            <a:r>
              <a:rPr lang="fr-FR" sz="1600" b="1" dirty="0"/>
              <a:t>Loïc STEINMETZ</a:t>
            </a:r>
            <a:r>
              <a:rPr lang="fr-FR" b="1" dirty="0"/>
              <a:t>      </a:t>
            </a:r>
            <a:r>
              <a:rPr lang="fr-FR" dirty="0"/>
              <a:t>8 septembre 2021 </a:t>
            </a:r>
          </a:p>
          <a:p>
            <a:pPr rtl="0"/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275208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BCFBA0AD-BCC9-4EBD-9AB8-4B5B48421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15" y="5686656"/>
            <a:ext cx="2567031" cy="47977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CB45AB-3846-49E1-B287-E174958180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935" y="5622004"/>
            <a:ext cx="1256251" cy="62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473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448040"/>
            <a:ext cx="4885539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400" i="1" dirty="0" err="1"/>
              <a:t>Versionning</a:t>
            </a:r>
            <a:r>
              <a:rPr lang="fr-FR" sz="2400" i="1" dirty="0"/>
              <a:t> </a:t>
            </a:r>
            <a:r>
              <a:rPr lang="fr-FR" sz="2400" dirty="0"/>
              <a:t>: </a:t>
            </a:r>
            <a:r>
              <a:rPr lang="fr-FR" sz="2400" i="1" dirty="0"/>
              <a:t>Git </a:t>
            </a:r>
            <a:r>
              <a:rPr lang="fr-FR" sz="2400" dirty="0"/>
              <a:t>et </a:t>
            </a:r>
            <a:r>
              <a:rPr lang="fr-FR" sz="2400" i="1" dirty="0"/>
              <a:t>Gerrit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400" dirty="0"/>
              <a:t>Suivi d’événements : </a:t>
            </a:r>
            <a:r>
              <a:rPr lang="fr-FR" sz="2400" i="1" dirty="0" err="1"/>
              <a:t>Suivefluid</a:t>
            </a:r>
            <a:endParaRPr lang="fr-FR" sz="2400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400" dirty="0"/>
              <a:t>CI/CD : </a:t>
            </a:r>
            <a:r>
              <a:rPr lang="fr-FR" sz="2400" i="1" dirty="0"/>
              <a:t>Maven</a:t>
            </a:r>
            <a:r>
              <a:rPr lang="fr-FR" sz="2400" dirty="0"/>
              <a:t> et </a:t>
            </a:r>
            <a:r>
              <a:rPr lang="fr-FR" sz="2400" i="1" dirty="0"/>
              <a:t>Jenkins</a:t>
            </a:r>
            <a:endParaRPr lang="fr-FR" sz="2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10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1471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Outils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2.1 Processus de production et travaux – </a:t>
            </a:r>
            <a:r>
              <a:rPr lang="fr-FR" i="1" dirty="0"/>
              <a:t>Outils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29A7967-A03A-4992-BF5E-EE6F0E0AF1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3595" y="1126259"/>
            <a:ext cx="1898603" cy="793557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2C0B33C3-988C-4134-911C-718985356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827" y="3475594"/>
            <a:ext cx="1096141" cy="1513588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E41BB1-263A-430F-9E02-C2F1A811FDE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343" y="2345594"/>
            <a:ext cx="3070810" cy="777299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19CA3AFA-1ED8-4FAD-BD83-ACD689ADC4FD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42542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71703"/>
            <a:ext cx="4885539" cy="3568696"/>
          </a:xfrm>
        </p:spPr>
        <p:txBody>
          <a:bodyPr rtlCol="0"/>
          <a:lstStyle/>
          <a:p>
            <a:pPr marL="457200" indent="-457200" algn="just" rtl="0">
              <a:buFont typeface="+mj-lt"/>
              <a:buAutoNum type="arabicPeriod"/>
            </a:pPr>
            <a:r>
              <a:rPr lang="fr-FR" dirty="0"/>
              <a:t>Ouverture d’événement :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1600" dirty="0"/>
              <a:t>Anomalie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1600" dirty="0"/>
              <a:t>Nouvelle fonctionnalité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1600" i="1" dirty="0" err="1"/>
              <a:t>Refactoring</a:t>
            </a:r>
            <a:endParaRPr lang="fr-FR" sz="1600" dirty="0"/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1600" dirty="0"/>
              <a:t>Optimisation</a:t>
            </a:r>
          </a:p>
          <a:p>
            <a:pPr marL="914400" lvl="1" indent="-457200" algn="just">
              <a:buFont typeface="Arial" panose="020B0604020202020204" pitchFamily="34" charset="0"/>
              <a:buChar char="•"/>
            </a:pPr>
            <a:r>
              <a:rPr lang="fr-FR" sz="1600" dirty="0"/>
              <a:t>Etc…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fr-FR" dirty="0"/>
              <a:t>Affectation/Développement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fr-FR" dirty="0"/>
              <a:t>Revue de code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fr-FR" dirty="0"/>
              <a:t>Intégration/Reports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11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38613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Développements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2.2. Processus de production et travaux – </a:t>
            </a:r>
            <a:r>
              <a:rPr lang="fr-FR" i="1" dirty="0"/>
              <a:t>Développements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BFBC40B-18B5-4BAD-AFC3-913C82D15D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785" y="1043759"/>
            <a:ext cx="4682398" cy="3952875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7B1968E3-961E-40CB-BA49-674DD4D5B81F}"/>
              </a:ext>
            </a:extLst>
          </p:cNvPr>
          <p:cNvSpPr txBox="1"/>
          <p:nvPr/>
        </p:nvSpPr>
        <p:spPr>
          <a:xfrm>
            <a:off x="8246833" y="5055096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Diagramme de suivi des versions d’</a:t>
            </a:r>
            <a:r>
              <a:rPr lang="fr-FR" sz="1200" b="1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Efluid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interne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CBC60248-305A-4EC9-B53C-79556BE89E59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77125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85539" cy="3568696"/>
          </a:xfrm>
        </p:spPr>
        <p:txBody>
          <a:bodyPr rtlCol="0"/>
          <a:lstStyle/>
          <a:p>
            <a:pPr marL="457200" indent="-457200" algn="just" rtl="0">
              <a:buFont typeface="Arial" panose="020B0604020202020204" pitchFamily="34" charset="0"/>
              <a:buChar char="•"/>
            </a:pPr>
            <a:r>
              <a:rPr lang="fr-FR" sz="2000" dirty="0"/>
              <a:t>Correction d’anomalies fonctionnelles</a:t>
            </a:r>
          </a:p>
          <a:p>
            <a:pPr marL="457200" indent="-457200" algn="just" rtl="0">
              <a:buFont typeface="Arial" panose="020B0604020202020204" pitchFamily="34" charset="0"/>
              <a:buChar char="•"/>
            </a:pPr>
            <a:r>
              <a:rPr lang="fr-FR" sz="2000" dirty="0"/>
              <a:t>Modifications de l’IHM</a:t>
            </a:r>
          </a:p>
          <a:p>
            <a:pPr marL="457200" indent="-457200" algn="just" rtl="0">
              <a:buFont typeface="Arial" panose="020B0604020202020204" pitchFamily="34" charset="0"/>
              <a:buChar char="•"/>
            </a:pPr>
            <a:r>
              <a:rPr lang="fr-FR" sz="2000" i="1" dirty="0" err="1"/>
              <a:t>Refactoring</a:t>
            </a:r>
            <a:endParaRPr lang="fr-FR" sz="2000" dirty="0"/>
          </a:p>
          <a:p>
            <a:pPr marL="457200" indent="-457200" algn="just" rtl="0">
              <a:buFont typeface="Arial" panose="020B0604020202020204" pitchFamily="34" charset="0"/>
              <a:buChar char="•"/>
            </a:pPr>
            <a:r>
              <a:rPr lang="fr-FR" sz="2000" dirty="0"/>
              <a:t>Tests unitaires et tests d’intégration</a:t>
            </a:r>
          </a:p>
          <a:p>
            <a:pPr marL="457200" indent="-457200" algn="just" rtl="0">
              <a:buFont typeface="Arial" panose="020B0604020202020204" pitchFamily="34" charset="0"/>
              <a:buChar char="•"/>
            </a:pPr>
            <a:endParaRPr lang="fr-FR" sz="2000" dirty="0"/>
          </a:p>
          <a:p>
            <a:pPr algn="just" rtl="0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→  </a:t>
            </a:r>
            <a:r>
              <a:rPr lang="fr-FR" sz="2000" b="1" dirty="0">
                <a:latin typeface="+mj-lt"/>
                <a:cs typeface="Calibri" panose="020F0502020204030204" pitchFamily="34" charset="0"/>
              </a:rPr>
              <a:t>Projet principal</a:t>
            </a:r>
            <a:endParaRPr lang="fr-FR" sz="2000" b="1" dirty="0">
              <a:latin typeface="+mj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12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17104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600" b="1" dirty="0">
                <a:solidFill>
                  <a:schemeClr val="bg1"/>
                </a:solidFill>
              </a:rPr>
              <a:t>Projets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2.3 Processus de production et travaux – </a:t>
            </a:r>
            <a:r>
              <a:rPr lang="fr-FR" i="1" dirty="0"/>
              <a:t>Projets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D6B6FB-E58F-40CD-A2CD-B6A2662A97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964" y="382786"/>
            <a:ext cx="4885539" cy="477065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99760BA0-D3AF-4BD2-B949-13EB4B7B413D}"/>
              </a:ext>
            </a:extLst>
          </p:cNvPr>
          <p:cNvSpPr txBox="1"/>
          <p:nvPr/>
        </p:nvSpPr>
        <p:spPr>
          <a:xfrm>
            <a:off x="8489950" y="5173323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Suivefluid</a:t>
            </a:r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: Evénements affectés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interne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E649B27-39D5-49DA-A113-80CE9727682D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310694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-1"/>
            <a:ext cx="12192000" cy="54768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4" y="720085"/>
            <a:ext cx="9198535" cy="1350495"/>
          </a:xfrm>
        </p:spPr>
        <p:txBody>
          <a:bodyPr rtlCol="0"/>
          <a:lstStyle/>
          <a:p>
            <a:pPr rtl="0"/>
            <a:r>
              <a:rPr lang="fr-FR" sz="3200" dirty="0"/>
              <a:t>3. Projet industriel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223773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C742E5-8443-4507-B518-88012381B729}"/>
              </a:ext>
            </a:extLst>
          </p:cNvPr>
          <p:cNvSpPr txBox="1">
            <a:spLocks/>
          </p:cNvSpPr>
          <p:nvPr/>
        </p:nvSpPr>
        <p:spPr>
          <a:xfrm>
            <a:off x="1028700" y="2527129"/>
            <a:ext cx="9963150" cy="2214571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3.1 </a:t>
            </a:r>
            <a:r>
              <a:rPr lang="fr-FR" sz="1800" b="1" i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Périmètre fonctionnel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3.2 </a:t>
            </a:r>
            <a:r>
              <a:rPr lang="fr-FR" sz="1800" b="1" i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Contraintes et objectifs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3.3 </a:t>
            </a:r>
            <a:r>
              <a:rPr lang="fr-FR" sz="1800" b="1" i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Framework batch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3.4 </a:t>
            </a:r>
            <a:r>
              <a:rPr lang="fr-FR" sz="1800" b="1" i="1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Solution générale</a:t>
            </a:r>
            <a:endParaRPr lang="fr-FR" sz="32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3.5 </a:t>
            </a:r>
            <a:r>
              <a:rPr lang="fr-FR" sz="1800" b="1" i="1" dirty="0"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Bilan</a:t>
            </a:r>
            <a:endParaRPr lang="fr-FR" sz="1800" b="1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4A5D56D2-70E8-40E0-9C8E-E27D3E08C58A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6DDBC090-EE39-4B38-B0ED-E8092E898D05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13</a:t>
            </a:fld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e la date 3">
            <a:extLst>
              <a:ext uri="{FF2B5EF4-FFF2-40B4-BE49-F238E27FC236}">
                <a16:creationId xmlns:a16="http://schemas.microsoft.com/office/drawing/2014/main" id="{91EDCCD4-95F2-46BF-9139-D8AB5D1CA99D}"/>
              </a:ext>
            </a:extLst>
          </p:cNvPr>
          <p:cNvSpPr txBox="1">
            <a:spLocks/>
          </p:cNvSpPr>
          <p:nvPr/>
        </p:nvSpPr>
        <p:spPr>
          <a:xfrm>
            <a:off x="9830818" y="6359009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8 septembre 2021 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2C6B141C-40F7-4D6A-9B99-DAC0993E00CD}"/>
              </a:ext>
            </a:extLst>
          </p:cNvPr>
          <p:cNvSpPr txBox="1">
            <a:spLocks/>
          </p:cNvSpPr>
          <p:nvPr/>
        </p:nvSpPr>
        <p:spPr>
          <a:xfrm>
            <a:off x="6241409" y="6284595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F355E43B-1C9D-4262-B737-9B096D464604}"/>
              </a:ext>
            </a:extLst>
          </p:cNvPr>
          <p:cNvSpPr txBox="1">
            <a:spLocks/>
          </p:cNvSpPr>
          <p:nvPr/>
        </p:nvSpPr>
        <p:spPr>
          <a:xfrm>
            <a:off x="285750" y="63322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 Projet industriel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571434264"/>
      </p:ext>
    </p:extLst>
  </p:cSld>
  <p:clrMapOvr>
    <a:masterClrMapping/>
  </p:clrMapOvr>
  <p:transition spd="slow">
    <p:cover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85539" cy="3568696"/>
          </a:xfrm>
        </p:spPr>
        <p:txBody>
          <a:bodyPr rtlCol="0"/>
          <a:lstStyle/>
          <a:p>
            <a:pPr algn="just" rtl="0"/>
            <a:r>
              <a:rPr lang="fr-FR" sz="2000" dirty="0">
                <a:latin typeface="Calibri" panose="020F0502020204030204" pitchFamily="34" charset="0"/>
                <a:cs typeface="Calibri" panose="020F0502020204030204" pitchFamily="34" charset="0"/>
              </a:rPr>
              <a:t>→ </a:t>
            </a:r>
            <a:r>
              <a:rPr lang="fr-FR" sz="2000" b="1" dirty="0">
                <a:cs typeface="Calibri" panose="020F0502020204030204" pitchFamily="34" charset="0"/>
              </a:rPr>
              <a:t>Demande de publication de la relève</a:t>
            </a:r>
          </a:p>
          <a:p>
            <a:pPr algn="just" rtl="0"/>
            <a:endParaRPr lang="fr-FR" sz="2000" dirty="0">
              <a:latin typeface="+mj-lt"/>
              <a:cs typeface="Calibri" panose="020F0502020204030204" pitchFamily="34" charset="0"/>
            </a:endParaRPr>
          </a:p>
          <a:p>
            <a:pPr algn="just" rtl="0"/>
            <a:r>
              <a:rPr lang="fr-FR" sz="2000" b="1" dirty="0">
                <a:latin typeface="+mj-lt"/>
                <a:cs typeface="Calibri" panose="020F0502020204030204" pitchFamily="34" charset="0"/>
              </a:rPr>
              <a:t>Processus :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fr-FR" dirty="0">
                <a:latin typeface="+mj-lt"/>
              </a:rPr>
              <a:t>Déterminer si la relève doit être publiée ou non sur la base de critères paramétrables.</a:t>
            </a:r>
          </a:p>
          <a:p>
            <a:pPr marL="457200" indent="-457200" algn="just" rtl="0">
              <a:buFont typeface="+mj-lt"/>
              <a:buAutoNum type="arabicPeriod"/>
            </a:pPr>
            <a:r>
              <a:rPr lang="fr-FR" dirty="0">
                <a:latin typeface="+mj-lt"/>
              </a:rPr>
              <a:t>Si besoin, enregistrer en base de données les informations de publication.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14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43786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Périmètre fonctionnel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3.1 Projet industriel – </a:t>
            </a:r>
            <a:r>
              <a:rPr lang="fr-FR" i="1" dirty="0"/>
              <a:t>Périmètre fonctionnel</a:t>
            </a:r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2AB2E80F-161C-44CA-ACC5-B34281ACF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663962">
            <a:off x="6592890" y="1832413"/>
            <a:ext cx="5153022" cy="269279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1ABE5B45-BB56-4A47-924D-82E0E43B7F3E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839890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85539" cy="3568696"/>
          </a:xfrm>
        </p:spPr>
        <p:txBody>
          <a:bodyPr rtlCol="0"/>
          <a:lstStyle/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Contrainte de performance : obligation contractuelle</a:t>
            </a:r>
          </a:p>
          <a:p>
            <a:pPr marL="342900" indent="-342900" algn="just" rtl="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</a:rPr>
              <a:t>Contrainte qualité : répétition des appels de la demande de publication</a:t>
            </a:r>
          </a:p>
          <a:p>
            <a:pPr algn="just" rtl="0">
              <a:spcBef>
                <a:spcPts val="0"/>
              </a:spcBef>
            </a:pPr>
            <a:endParaRPr lang="fr-FR" sz="800" dirty="0">
              <a:latin typeface="+mj-lt"/>
            </a:endParaRPr>
          </a:p>
          <a:p>
            <a:pPr algn="just" rtl="0"/>
            <a:r>
              <a:rPr lang="fr-FR" dirty="0">
                <a:latin typeface="+mj-lt"/>
                <a:cs typeface="Calibri" panose="020F0502020204030204" pitchFamily="34" charset="0"/>
              </a:rPr>
              <a:t>→ Déporter la demande de publication dans un processus asynchrone</a:t>
            </a:r>
          </a:p>
          <a:p>
            <a:pPr algn="just" rtl="0"/>
            <a:r>
              <a:rPr lang="fr-FR" dirty="0">
                <a:latin typeface="+mj-lt"/>
                <a:cs typeface="Calibri" panose="020F0502020204030204" pitchFamily="34" charset="0"/>
              </a:rPr>
              <a:t>→ Implémenter un point d’accès unique à la demande de publication</a:t>
            </a:r>
          </a:p>
          <a:p>
            <a:pPr algn="just" rtl="0"/>
            <a:endParaRPr lang="fr-FR" dirty="0">
              <a:latin typeface="+mj-lt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15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4688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Contraintes et objectifs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3.2 Projet industriel – </a:t>
            </a:r>
            <a:r>
              <a:rPr lang="fr-FR" i="1" dirty="0"/>
              <a:t>Contraintes et objectifs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B38D49-608C-4661-A9D2-589D617FEF75}"/>
              </a:ext>
            </a:extLst>
          </p:cNvPr>
          <p:cNvSpPr/>
          <p:nvPr/>
        </p:nvSpPr>
        <p:spPr>
          <a:xfrm>
            <a:off x="7207121" y="1707743"/>
            <a:ext cx="3727921" cy="17524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9F225FAD-5CF3-4E1E-AE1E-F0BE2527460B}"/>
              </a:ext>
            </a:extLst>
          </p:cNvPr>
          <p:cNvSpPr txBox="1"/>
          <p:nvPr/>
        </p:nvSpPr>
        <p:spPr>
          <a:xfrm>
            <a:off x="7483920" y="1989633"/>
            <a:ext cx="3451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solidFill>
                  <a:schemeClr val="bg1"/>
                </a:solidFill>
              </a:rPr>
              <a:t>Réduction du périmètre fonctionnel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C7D82BF-A168-49FA-8754-97212EE94FA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637" y="2473190"/>
            <a:ext cx="3243263" cy="2162175"/>
          </a:xfrm>
          <a:prstGeom prst="rect">
            <a:avLst/>
          </a:prstGeom>
        </p:spPr>
      </p:pic>
      <p:sp>
        <p:nvSpPr>
          <p:cNvPr id="16" name="Espace réservé du contenu 2">
            <a:extLst>
              <a:ext uri="{FF2B5EF4-FFF2-40B4-BE49-F238E27FC236}">
                <a16:creationId xmlns:a16="http://schemas.microsoft.com/office/drawing/2014/main" id="{107A714E-E0AF-4253-9EDC-FE63AEF84ADA}"/>
              </a:ext>
            </a:extLst>
          </p:cNvPr>
          <p:cNvSpPr txBox="1">
            <a:spLocks/>
          </p:cNvSpPr>
          <p:nvPr/>
        </p:nvSpPr>
        <p:spPr>
          <a:xfrm>
            <a:off x="7584070" y="2819450"/>
            <a:ext cx="3250821" cy="379151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+mj-lt"/>
                <a:cs typeface="Calibri" panose="020F0502020204030204" pitchFamily="34" charset="0"/>
              </a:rPr>
              <a:t>L’interface LINKY06</a:t>
            </a:r>
          </a:p>
          <a:p>
            <a:pPr algn="just"/>
            <a:endParaRPr lang="fr-FR" dirty="0">
              <a:latin typeface="+mj-lt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6D8B6E4-7F4E-4585-8CA2-F568DDF468AE}"/>
              </a:ext>
            </a:extLst>
          </p:cNvPr>
          <p:cNvSpPr txBox="1"/>
          <p:nvPr/>
        </p:nvSpPr>
        <p:spPr>
          <a:xfrm>
            <a:off x="9074589" y="4535341"/>
            <a:ext cx="2088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Compteur </a:t>
            </a:r>
            <a:r>
              <a:rPr lang="fr-FR" sz="12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Linky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</a:t>
            </a:r>
            <a:r>
              <a:rPr lang="fr-FR" sz="1200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Sagemcom</a:t>
            </a:r>
            <a:endParaRPr lang="fr-FR" sz="1200" i="1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25354D9-223A-49C3-9405-A0D2D93B7C0E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215083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D2A5ADFA-70CE-400B-BAD1-ABDCD9BE07A3}"/>
              </a:ext>
            </a:extLst>
          </p:cNvPr>
          <p:cNvSpPr/>
          <p:nvPr/>
        </p:nvSpPr>
        <p:spPr>
          <a:xfrm>
            <a:off x="6683375" y="1905000"/>
            <a:ext cx="4810125" cy="235267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33603"/>
            <a:ext cx="4885539" cy="3568696"/>
          </a:xfrm>
        </p:spPr>
        <p:txBody>
          <a:bodyPr rtlCol="0"/>
          <a:lstStyle/>
          <a:p>
            <a:pPr algn="just" rtl="0"/>
            <a:r>
              <a:rPr lang="fr-FR" sz="1600" b="1" dirty="0">
                <a:latin typeface="+mj-lt"/>
                <a:cs typeface="Calibri" panose="020F0502020204030204" pitchFamily="34" charset="0"/>
              </a:rPr>
              <a:t>Traitement</a:t>
            </a:r>
            <a:r>
              <a:rPr lang="fr-FR" sz="1600" b="1" i="1" dirty="0">
                <a:latin typeface="+mj-lt"/>
                <a:cs typeface="Calibri" panose="020F0502020204030204" pitchFamily="34" charset="0"/>
              </a:rPr>
              <a:t> batch</a:t>
            </a:r>
            <a:r>
              <a:rPr lang="fr-FR" sz="1600" dirty="0">
                <a:latin typeface="+mj-lt"/>
                <a:cs typeface="Calibri" panose="020F0502020204030204" pitchFamily="34" charset="0"/>
              </a:rPr>
              <a:t> 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</a:rPr>
              <a:t>Asynchrone</a:t>
            </a:r>
            <a:endParaRPr lang="fr-FR" sz="1400" i="1" dirty="0">
              <a:latin typeface="+mj-lt"/>
            </a:endParaRP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400" i="1" dirty="0">
                <a:latin typeface="+mj-lt"/>
              </a:rPr>
              <a:t>Multi-thread</a:t>
            </a:r>
          </a:p>
          <a:p>
            <a:pPr algn="just" rtl="0"/>
            <a:r>
              <a:rPr lang="fr-FR" sz="1400" dirty="0">
                <a:latin typeface="+mj-lt"/>
                <a:cs typeface="Calibri" panose="020F0502020204030204" pitchFamily="34" charset="0"/>
              </a:rPr>
              <a:t>→ Permet l’optimisation du parcours utilisateur en déportant une partie des traitements</a:t>
            </a:r>
          </a:p>
          <a:p>
            <a:pPr algn="just" rtl="0">
              <a:spcBef>
                <a:spcPts val="0"/>
              </a:spcBef>
            </a:pPr>
            <a:endParaRPr lang="fr-FR" sz="600" dirty="0">
              <a:latin typeface="+mj-lt"/>
              <a:cs typeface="Calibri" panose="020F0502020204030204" pitchFamily="34" charset="0"/>
            </a:endParaRPr>
          </a:p>
          <a:p>
            <a:pPr algn="just" rtl="0"/>
            <a:r>
              <a:rPr lang="fr-FR" sz="1600" b="1" dirty="0">
                <a:latin typeface="+mj-lt"/>
                <a:cs typeface="Calibri" panose="020F0502020204030204" pitchFamily="34" charset="0"/>
              </a:rPr>
              <a:t>Contraintes :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  <a:cs typeface="Calibri" panose="020F0502020204030204" pitchFamily="34" charset="0"/>
              </a:rPr>
              <a:t>Volumétrie importante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  <a:cs typeface="Calibri" panose="020F0502020204030204" pitchFamily="34" charset="0"/>
              </a:rPr>
              <a:t>Chargement initial des données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400" dirty="0">
                <a:latin typeface="+mj-lt"/>
                <a:cs typeface="Calibri" panose="020F0502020204030204" pitchFamily="34" charset="0"/>
              </a:rPr>
              <a:t>Gestion des problèmes de concurrences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16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40550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Le </a:t>
            </a:r>
            <a:r>
              <a:rPr lang="fr-FR" sz="3200" b="1" i="1" dirty="0">
                <a:solidFill>
                  <a:schemeClr val="bg1"/>
                </a:solidFill>
              </a:rPr>
              <a:t>framework Batch</a:t>
            </a:r>
            <a:endParaRPr lang="fr-FR" sz="3200" b="1" dirty="0">
              <a:solidFill>
                <a:schemeClr val="bg1"/>
              </a:solidFill>
            </a:endParaRP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3.3 Projet industriel – </a:t>
            </a:r>
            <a:r>
              <a:rPr lang="fr-FR" i="1" dirty="0"/>
              <a:t>Framework batch</a:t>
            </a:r>
            <a:endParaRPr lang="fr-FR" dirty="0"/>
          </a:p>
        </p:txBody>
      </p:sp>
      <p:graphicFrame>
        <p:nvGraphicFramePr>
          <p:cNvPr id="4" name="Tableau 6">
            <a:extLst>
              <a:ext uri="{FF2B5EF4-FFF2-40B4-BE49-F238E27FC236}">
                <a16:creationId xmlns:a16="http://schemas.microsoft.com/office/drawing/2014/main" id="{2249B685-CF92-446E-A8C3-7FB57EA063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085326"/>
              </p:ext>
            </p:extLst>
          </p:nvPr>
        </p:nvGraphicFramePr>
        <p:xfrm>
          <a:off x="6938962" y="2691048"/>
          <a:ext cx="4298949" cy="12852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32983">
                  <a:extLst>
                    <a:ext uri="{9D8B030D-6E8A-4147-A177-3AD203B41FA5}">
                      <a16:colId xmlns:a16="http://schemas.microsoft.com/office/drawing/2014/main" val="133200588"/>
                    </a:ext>
                  </a:extLst>
                </a:gridCol>
                <a:gridCol w="1432983">
                  <a:extLst>
                    <a:ext uri="{9D8B030D-6E8A-4147-A177-3AD203B41FA5}">
                      <a16:colId xmlns:a16="http://schemas.microsoft.com/office/drawing/2014/main" val="1159581653"/>
                    </a:ext>
                  </a:extLst>
                </a:gridCol>
                <a:gridCol w="1432983">
                  <a:extLst>
                    <a:ext uri="{9D8B030D-6E8A-4147-A177-3AD203B41FA5}">
                      <a16:colId xmlns:a16="http://schemas.microsoft.com/office/drawing/2014/main" val="3368158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fr-FR" sz="12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Traitement principal</a:t>
                      </a:r>
                    </a:p>
                  </a:txBody>
                  <a:tcPr anchor="ctr">
                    <a:lnL w="12700" cmpd="sng">
                      <a:noFill/>
                    </a:lnL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Traitements parallèles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166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Process métiers</a:t>
                      </a:r>
                    </a:p>
                  </a:txBody>
                  <a:tcPr anchor="ctr">
                    <a:lnT w="38100" cmpd="sng">
                      <a:noFill/>
                    </a:lnT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Program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Job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9612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200" b="1" dirty="0">
                          <a:solidFill>
                            <a:schemeClr val="bg1"/>
                          </a:solidFill>
                        </a:rPr>
                        <a:t>Gestion des données</a:t>
                      </a:r>
                    </a:p>
                  </a:txBody>
                  <a:tcPr anchor="ctr">
                    <a:solidFill>
                      <a:schemeClr val="tx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ProgramDAO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200" dirty="0">
                          <a:solidFill>
                            <a:schemeClr val="bg1"/>
                          </a:solidFill>
                        </a:rPr>
                        <a:t>JobDAO</a:t>
                      </a:r>
                    </a:p>
                  </a:txBody>
                  <a:tcPr anchor="ctr">
                    <a:solidFill>
                      <a:schemeClr val="tx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2256662"/>
                  </a:ext>
                </a:extLst>
              </a:tr>
            </a:tbl>
          </a:graphicData>
        </a:graphic>
      </p:graphicFrame>
      <p:sp>
        <p:nvSpPr>
          <p:cNvPr id="17" name="ZoneTexte 16">
            <a:extLst>
              <a:ext uri="{FF2B5EF4-FFF2-40B4-BE49-F238E27FC236}">
                <a16:creationId xmlns:a16="http://schemas.microsoft.com/office/drawing/2014/main" id="{CA500029-43B2-4FA2-83D2-80598325FE06}"/>
              </a:ext>
            </a:extLst>
          </p:cNvPr>
          <p:cNvSpPr txBox="1"/>
          <p:nvPr/>
        </p:nvSpPr>
        <p:spPr>
          <a:xfrm>
            <a:off x="7362876" y="2119488"/>
            <a:ext cx="3451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>
                <a:solidFill>
                  <a:schemeClr val="bg1"/>
                </a:solidFill>
              </a:rPr>
              <a:t>Traitements </a:t>
            </a:r>
            <a:r>
              <a:rPr lang="fr-FR" sz="2000" b="1" i="1" dirty="0">
                <a:solidFill>
                  <a:schemeClr val="bg1"/>
                </a:solidFill>
              </a:rPr>
              <a:t>batch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C5A6932-A9A8-40AD-AA56-06509130A92D}"/>
              </a:ext>
            </a:extLst>
          </p:cNvPr>
          <p:cNvSpPr txBox="1"/>
          <p:nvPr/>
        </p:nvSpPr>
        <p:spPr>
          <a:xfrm>
            <a:off x="9404789" y="4342979"/>
            <a:ext cx="2088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Traitements </a:t>
            </a:r>
            <a:r>
              <a:rPr lang="fr-FR" sz="12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batch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LS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12D9AB57-E5FB-4163-BACF-7CF69ECCDC02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214467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133603"/>
            <a:ext cx="5278794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1600" b="1" dirty="0">
                <a:latin typeface="+mj-lt"/>
                <a:cs typeface="Calibri" panose="020F0502020204030204" pitchFamily="34" charset="0"/>
              </a:rPr>
              <a:t>Marquage des relèves à traiter</a:t>
            </a:r>
          </a:p>
          <a:p>
            <a:pPr lvl="1" algn="just"/>
            <a:r>
              <a:rPr lang="fr-FR" sz="1200" dirty="0">
                <a:latin typeface="+mj-lt"/>
                <a:cs typeface="Calibri" panose="020F0502020204030204" pitchFamily="34" charset="0"/>
              </a:rPr>
              <a:t>→ </a:t>
            </a:r>
            <a:r>
              <a:rPr lang="fr-FR" sz="1200" i="1" dirty="0">
                <a:latin typeface="+mj-lt"/>
                <a:cs typeface="Calibri" panose="020F0502020204030204" pitchFamily="34" charset="0"/>
              </a:rPr>
              <a:t>Design pattern </a:t>
            </a:r>
            <a:r>
              <a:rPr lang="fr-FR" sz="1200" i="1" dirty="0" err="1">
                <a:latin typeface="+mj-lt"/>
                <a:cs typeface="Calibri" panose="020F0502020204030204" pitchFamily="34" charset="0"/>
              </a:rPr>
              <a:t>Strategy</a:t>
            </a:r>
            <a:endParaRPr lang="fr-FR" sz="1200" i="1" dirty="0">
              <a:latin typeface="+mj-lt"/>
              <a:cs typeface="Calibri" panose="020F0502020204030204" pitchFamily="34" charset="0"/>
            </a:endParaRPr>
          </a:p>
          <a:p>
            <a:pPr algn="just" rtl="0">
              <a:spcBef>
                <a:spcPts val="0"/>
              </a:spcBef>
            </a:pPr>
            <a:endParaRPr lang="fr-FR" sz="800" i="1" dirty="0">
              <a:latin typeface="+mj-lt"/>
              <a:cs typeface="Calibri" panose="020F0502020204030204" pitchFamily="34" charset="0"/>
            </a:endParaRPr>
          </a:p>
          <a:p>
            <a:pPr marL="285750" indent="-28575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600" b="1" dirty="0">
                <a:latin typeface="+mj-lt"/>
                <a:cs typeface="Calibri" panose="020F0502020204030204" pitchFamily="34" charset="0"/>
              </a:rPr>
              <a:t>Traitements asynchrones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Traitements d’initialisation :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Chargement des données globales</a:t>
            </a:r>
          </a:p>
          <a:p>
            <a:pPr marL="1257300" lvl="2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Chargement des relèves à traiter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Traitements parallèles :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Chargement des données spécifiques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Evaluation de la nécessité de publier la relève</a:t>
            </a:r>
          </a:p>
          <a:p>
            <a:pPr marL="1257300" lvl="2" indent="-342900" algn="just">
              <a:spcAft>
                <a:spcPts val="600"/>
              </a:spcAft>
              <a:buFont typeface="+mj-lt"/>
              <a:buAutoNum type="arabicPeriod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Si besoin, initialisation et enregistrement d’une publication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sz="1200" dirty="0">
                <a:latin typeface="+mj-lt"/>
                <a:cs typeface="Calibri" panose="020F0502020204030204" pitchFamily="34" charset="0"/>
              </a:rPr>
              <a:t>Finalisation : purge de la table temporaire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17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35966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Solution générale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3.4 Projet industriel – </a:t>
            </a:r>
            <a:r>
              <a:rPr lang="fr-FR" i="1" dirty="0"/>
              <a:t>Solution générale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A3F2E1A8-0C3A-4EA5-851D-89BEAA821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517" y="561974"/>
            <a:ext cx="3612471" cy="177142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EA600FD-AF93-4D56-B25B-95D66F494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8295" y="2476274"/>
            <a:ext cx="4435205" cy="2810734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E0DE26BC-FEFE-4D01-95A2-EADD031E7C2E}"/>
              </a:ext>
            </a:extLst>
          </p:cNvPr>
          <p:cNvSpPr txBox="1"/>
          <p:nvPr/>
        </p:nvSpPr>
        <p:spPr>
          <a:xfrm>
            <a:off x="6540939" y="651100"/>
            <a:ext cx="2088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Design Pattern </a:t>
            </a:r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: </a:t>
            </a:r>
            <a:r>
              <a:rPr lang="fr-FR" sz="1200" b="1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Strategy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LS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DFCB952-E99A-492C-8875-CA222FCA7401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7658"/>
      </p:ext>
    </p:extLst>
  </p:cSld>
  <p:clrMapOvr>
    <a:masterClrMapping/>
  </p:clrMapOvr>
  <p:transition spd="med">
    <p:pull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95528"/>
            <a:ext cx="4885539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  <a:cs typeface="Calibri" panose="020F0502020204030204" pitchFamily="34" charset="0"/>
              </a:rPr>
              <a:t>Analyse volumétrique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  <a:cs typeface="Calibri" panose="020F0502020204030204" pitchFamily="34" charset="0"/>
              </a:rPr>
              <a:t>Reproduction des contextes impliqués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>
                <a:latin typeface="+mj-lt"/>
                <a:cs typeface="Calibri" panose="020F0502020204030204" pitchFamily="34" charset="0"/>
              </a:rPr>
              <a:t>Formalisation de la conception via DCT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cs typeface="Calibri" panose="020F0502020204030204" pitchFamily="34" charset="0"/>
              </a:rPr>
              <a:t>Description fonctionnelle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cs typeface="Calibri" panose="020F0502020204030204" pitchFamily="34" charset="0"/>
              </a:rPr>
              <a:t>Explication des choix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cs typeface="Calibri" panose="020F0502020204030204" pitchFamily="34" charset="0"/>
              </a:rPr>
              <a:t>Description des requêtes en base de données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latin typeface="+mj-lt"/>
                <a:cs typeface="Calibri" panose="020F0502020204030204" pitchFamily="34" charset="0"/>
              </a:rPr>
              <a:t>Description détaillée de l’implémentation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fr-FR" sz="1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18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36098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Travaux d’analyse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3.4 Projet industriel – </a:t>
            </a:r>
            <a:r>
              <a:rPr lang="fr-FR" i="1" dirty="0"/>
              <a:t>Solution générale</a:t>
            </a:r>
            <a:endParaRPr lang="fr-FR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04CE26C-E510-4115-8F66-EEB4C41BB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2824" y="420886"/>
            <a:ext cx="4488126" cy="4927841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7E0F3BE6-1F95-4696-A2B4-2AED543AF78D}"/>
              </a:ext>
            </a:extLst>
          </p:cNvPr>
          <p:cNvSpPr txBox="1"/>
          <p:nvPr/>
        </p:nvSpPr>
        <p:spPr>
          <a:xfrm>
            <a:off x="5971389" y="4932932"/>
            <a:ext cx="2858286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5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Diagramme UML : </a:t>
            </a:r>
            <a:r>
              <a:rPr lang="fr-FR" sz="105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batch</a:t>
            </a:r>
            <a:r>
              <a:rPr lang="fr-FR" sz="105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de demande de publication de la relève</a:t>
            </a:r>
            <a:br>
              <a:rPr lang="fr-FR" sz="105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05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LS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D07F7329-2753-4EBB-AA14-24B450FFDF04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098989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305053"/>
            <a:ext cx="4885539" cy="3568696"/>
          </a:xfrm>
        </p:spPr>
        <p:txBody>
          <a:bodyPr rtlCol="0"/>
          <a:lstStyle/>
          <a:p>
            <a:pPr marL="285750" indent="-28575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1" dirty="0">
                <a:latin typeface="+mj-lt"/>
                <a:cs typeface="Calibri" panose="020F0502020204030204" pitchFamily="34" charset="0"/>
              </a:rPr>
              <a:t>Tests automatisés 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Tests unitaires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Tests d’intégration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Tests métiers</a:t>
            </a:r>
          </a:p>
          <a:p>
            <a:pPr algn="just" rtl="0">
              <a:spcBef>
                <a:spcPts val="0"/>
              </a:spcBef>
            </a:pPr>
            <a:endParaRPr lang="fr-FR" sz="900" dirty="0">
              <a:latin typeface="+mj-lt"/>
              <a:cs typeface="Calibri" panose="020F0502020204030204" pitchFamily="34" charset="0"/>
            </a:endParaRPr>
          </a:p>
          <a:p>
            <a:pPr marL="342900" indent="-342900" algn="just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2400" b="1" dirty="0">
                <a:latin typeface="+mj-lt"/>
                <a:cs typeface="Calibri" panose="020F0502020204030204" pitchFamily="34" charset="0"/>
              </a:rPr>
              <a:t>Tests manuels :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Contextes</a:t>
            </a: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Performances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fr-FR" sz="12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11839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Tests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3.4 Projet industriel – </a:t>
            </a:r>
            <a:r>
              <a:rPr lang="fr-FR" i="1" dirty="0"/>
              <a:t>Solution générale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F69207F-A9A7-4536-9BFA-6E9754AC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356" y="1086729"/>
            <a:ext cx="5441526" cy="366267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53DA5DA-289D-4725-8B91-D16286B48263}"/>
              </a:ext>
            </a:extLst>
          </p:cNvPr>
          <p:cNvSpPr txBox="1"/>
          <p:nvPr/>
        </p:nvSpPr>
        <p:spPr>
          <a:xfrm>
            <a:off x="8525857" y="4749407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i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Batch</a:t>
            </a:r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 : extrait des logs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interne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0A5F99-CE4B-4A6F-9E0D-9A0248882105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9865345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1"/>
            <a:ext cx="12192000" cy="5562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7FFEF493-A4F8-48FB-ABA7-FB98ADFFD0F1}"/>
              </a:ext>
            </a:extLst>
          </p:cNvPr>
          <p:cNvSpPr txBox="1">
            <a:spLocks/>
          </p:cNvSpPr>
          <p:nvPr/>
        </p:nvSpPr>
        <p:spPr>
          <a:xfrm>
            <a:off x="952499" y="2105823"/>
            <a:ext cx="10150929" cy="29045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lang="fr-FR" sz="2400" b="1" dirty="0">
                <a:cs typeface="Calibri"/>
              </a:rPr>
              <a:t>Entreprise d’accueil : </a:t>
            </a:r>
            <a:r>
              <a:rPr lang="fr-FR" sz="2400" i="1" dirty="0" err="1">
                <a:cs typeface="Calibri"/>
              </a:rPr>
              <a:t>Efluid</a:t>
            </a:r>
            <a:endParaRPr lang="fr-FR" sz="2400" i="1" dirty="0"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fr-FR" sz="2400" b="1" dirty="0">
                <a:cs typeface="Calibri"/>
              </a:rPr>
              <a:t>Maître de stage : </a:t>
            </a:r>
            <a:r>
              <a:rPr lang="fr-FR" sz="2400" dirty="0">
                <a:cs typeface="Calibri"/>
              </a:rPr>
              <a:t>Alexandre L’</a:t>
            </a:r>
            <a:r>
              <a:rPr lang="fr-FR" sz="2400" dirty="0" err="1">
                <a:cs typeface="Calibri"/>
              </a:rPr>
              <a:t>Huillier</a:t>
            </a:r>
            <a:endParaRPr lang="fr-FR" sz="2400" dirty="0">
              <a:cs typeface="Calibri"/>
            </a:endParaRPr>
          </a:p>
          <a:p>
            <a:pPr>
              <a:lnSpc>
                <a:spcPct val="110000"/>
              </a:lnSpc>
            </a:pPr>
            <a:r>
              <a:rPr lang="fr-FR" sz="2400" b="1" dirty="0">
                <a:cs typeface="Calibri"/>
              </a:rPr>
              <a:t>Intégration dans l’entreprise :</a:t>
            </a:r>
          </a:p>
          <a:p>
            <a:pPr lvl="1">
              <a:lnSpc>
                <a:spcPct val="110000"/>
              </a:lnSpc>
            </a:pPr>
            <a:r>
              <a:rPr lang="fr-FR" sz="1800" dirty="0">
                <a:cs typeface="Calibri"/>
              </a:rPr>
              <a:t>Le 1</a:t>
            </a:r>
            <a:r>
              <a:rPr lang="fr-FR" sz="1800" baseline="30000" dirty="0">
                <a:cs typeface="Calibri"/>
              </a:rPr>
              <a:t>er</a:t>
            </a:r>
            <a:r>
              <a:rPr lang="fr-FR" sz="1800" dirty="0">
                <a:cs typeface="Calibri"/>
              </a:rPr>
              <a:t> septembre 2020</a:t>
            </a:r>
          </a:p>
          <a:p>
            <a:pPr lvl="1">
              <a:lnSpc>
                <a:spcPct val="110000"/>
              </a:lnSpc>
            </a:pPr>
            <a:r>
              <a:rPr lang="fr-FR" sz="1800" dirty="0">
                <a:cs typeface="Calibri"/>
              </a:rPr>
              <a:t>Service comptage et réseaux, section consommation</a:t>
            </a:r>
          </a:p>
          <a:p>
            <a:pPr lvl="1">
              <a:lnSpc>
                <a:spcPct val="110000"/>
              </a:lnSpc>
            </a:pPr>
            <a:r>
              <a:rPr lang="fr-FR" sz="1800" dirty="0">
                <a:cs typeface="Calibri"/>
              </a:rPr>
              <a:t>Stage de fin de DUT déjà réalisé dans le même service, du 11/05/2020 au 14/08/2020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5" y="737269"/>
            <a:ext cx="7922030" cy="761811"/>
          </a:xfrm>
        </p:spPr>
        <p:txBody>
          <a:bodyPr rtlCol="0"/>
          <a:lstStyle/>
          <a:p>
            <a:pPr rtl="0"/>
            <a:r>
              <a:rPr lang="fr-FR" sz="4400" dirty="0"/>
              <a:t>Introduction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166623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F95A46F-4FA2-4758-B9B8-4A0EDA40AE82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2</a:t>
            </a:fld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Espace réservé de la date 3">
            <a:extLst>
              <a:ext uri="{FF2B5EF4-FFF2-40B4-BE49-F238E27FC236}">
                <a16:creationId xmlns:a16="http://schemas.microsoft.com/office/drawing/2014/main" id="{C74CF7F4-9A7B-4D4E-BD57-FB142276BF14}"/>
              </a:ext>
            </a:extLst>
          </p:cNvPr>
          <p:cNvSpPr txBox="1">
            <a:spLocks/>
          </p:cNvSpPr>
          <p:nvPr/>
        </p:nvSpPr>
        <p:spPr>
          <a:xfrm>
            <a:off x="9865743" y="6356126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8 septembre 2021 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8EB2572E-FC99-4C61-B4E2-C7FD99556B30}"/>
              </a:ext>
            </a:extLst>
          </p:cNvPr>
          <p:cNvSpPr txBox="1">
            <a:spLocks/>
          </p:cNvSpPr>
          <p:nvPr/>
        </p:nvSpPr>
        <p:spPr>
          <a:xfrm>
            <a:off x="6241409" y="6285522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B921094D-D0A0-447B-8A49-34E5E5776940}"/>
              </a:ext>
            </a:extLst>
          </p:cNvPr>
          <p:cNvSpPr txBox="1">
            <a:spLocks/>
          </p:cNvSpPr>
          <p:nvPr/>
        </p:nvSpPr>
        <p:spPr>
          <a:xfrm>
            <a:off x="285750" y="6322695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Introduction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C22871-7AF8-4736-9611-6D8D337A164B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82677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305053"/>
            <a:ext cx="4885539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Projet qui a pu être réalisé dans les temps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dirty="0">
                <a:latin typeface="+mj-lt"/>
                <a:cs typeface="Calibri" panose="020F0502020204030204" pitchFamily="34" charset="0"/>
              </a:rPr>
              <a:t>Travaux qui ont permis l’approfondissement de nombreuses notions techniques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endParaRPr lang="fr-FR" dirty="0">
              <a:latin typeface="+mj-lt"/>
              <a:cs typeface="Calibri" panose="020F0502020204030204" pitchFamily="34" charset="0"/>
            </a:endParaRPr>
          </a:p>
          <a:p>
            <a:pPr algn="just" rtl="0"/>
            <a:r>
              <a:rPr lang="fr-FR" dirty="0">
                <a:latin typeface="+mj-lt"/>
                <a:cs typeface="Calibri" panose="020F0502020204030204" pitchFamily="34" charset="0"/>
              </a:rPr>
              <a:t>→ Analyses et négociations avec les clients qui détermineront si l’implémentation donne lieu à une mise en production.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20</a:t>
            </a:fld>
            <a:endParaRPr lang="fr-FR" dirty="0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093715"/>
            <a:ext cx="11608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3200" b="1" dirty="0">
                <a:solidFill>
                  <a:schemeClr val="bg1"/>
                </a:solidFill>
              </a:rPr>
              <a:t>Bilan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3.5 Projet industriel – </a:t>
            </a:r>
            <a:r>
              <a:rPr lang="fr-FR" i="1" dirty="0"/>
              <a:t>Bilan</a:t>
            </a:r>
            <a:endParaRPr lang="fr-FR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953DA5DA-289D-4725-8B91-D16286B48263}"/>
              </a:ext>
            </a:extLst>
          </p:cNvPr>
          <p:cNvSpPr txBox="1"/>
          <p:nvPr/>
        </p:nvSpPr>
        <p:spPr>
          <a:xfrm>
            <a:off x="8284833" y="5134296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Planification du projet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LS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50A5F99-CE4B-4A6F-9E0D-9A0248882105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1A765087-B5DA-468C-AF91-D4E852858776}"/>
              </a:ext>
            </a:extLst>
          </p:cNvPr>
          <p:cNvGrpSpPr/>
          <p:nvPr/>
        </p:nvGrpSpPr>
        <p:grpSpPr>
          <a:xfrm>
            <a:off x="6300116" y="1537102"/>
            <a:ext cx="5506007" cy="3514545"/>
            <a:chOff x="6493235" y="1410102"/>
            <a:chExt cx="5506007" cy="3514545"/>
          </a:xfrm>
        </p:grpSpPr>
        <p:cxnSp>
          <p:nvCxnSpPr>
            <p:cNvPr id="9" name="Connecteur droit 8">
              <a:extLst>
                <a:ext uri="{FF2B5EF4-FFF2-40B4-BE49-F238E27FC236}">
                  <a16:creationId xmlns:a16="http://schemas.microsoft.com/office/drawing/2014/main" id="{0E6C185B-BC7F-4186-81C5-007EEACAF48D}"/>
                </a:ext>
              </a:extLst>
            </p:cNvPr>
            <p:cNvCxnSpPr/>
            <p:nvPr/>
          </p:nvCxnSpPr>
          <p:spPr>
            <a:xfrm flipV="1">
              <a:off x="6699525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cteur droit 36">
              <a:extLst>
                <a:ext uri="{FF2B5EF4-FFF2-40B4-BE49-F238E27FC236}">
                  <a16:creationId xmlns:a16="http://schemas.microsoft.com/office/drawing/2014/main" id="{CF2591C0-E1CF-4A0C-A616-5170842FF7D0}"/>
                </a:ext>
              </a:extLst>
            </p:cNvPr>
            <p:cNvCxnSpPr/>
            <p:nvPr/>
          </p:nvCxnSpPr>
          <p:spPr>
            <a:xfrm flipV="1">
              <a:off x="7149516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cteur droit 37">
              <a:extLst>
                <a:ext uri="{FF2B5EF4-FFF2-40B4-BE49-F238E27FC236}">
                  <a16:creationId xmlns:a16="http://schemas.microsoft.com/office/drawing/2014/main" id="{19C4EC1E-F3CE-4240-A614-EB44FA0E7257}"/>
                </a:ext>
              </a:extLst>
            </p:cNvPr>
            <p:cNvCxnSpPr/>
            <p:nvPr/>
          </p:nvCxnSpPr>
          <p:spPr>
            <a:xfrm flipV="1">
              <a:off x="7601724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38">
              <a:extLst>
                <a:ext uri="{FF2B5EF4-FFF2-40B4-BE49-F238E27FC236}">
                  <a16:creationId xmlns:a16="http://schemas.microsoft.com/office/drawing/2014/main" id="{EC13819E-9E1B-47AE-8165-6716A0B4931F}"/>
                </a:ext>
              </a:extLst>
            </p:cNvPr>
            <p:cNvCxnSpPr/>
            <p:nvPr/>
          </p:nvCxnSpPr>
          <p:spPr>
            <a:xfrm flipV="1">
              <a:off x="8027961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cteur droit 39">
              <a:extLst>
                <a:ext uri="{FF2B5EF4-FFF2-40B4-BE49-F238E27FC236}">
                  <a16:creationId xmlns:a16="http://schemas.microsoft.com/office/drawing/2014/main" id="{B679DB53-F68A-42A0-A486-C38B19DDC7E9}"/>
                </a:ext>
              </a:extLst>
            </p:cNvPr>
            <p:cNvCxnSpPr/>
            <p:nvPr/>
          </p:nvCxnSpPr>
          <p:spPr>
            <a:xfrm flipV="1">
              <a:off x="8477953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00EDA9F2-55E5-4E3F-A427-6F1CD2D5D465}"/>
                </a:ext>
              </a:extLst>
            </p:cNvPr>
            <p:cNvCxnSpPr/>
            <p:nvPr/>
          </p:nvCxnSpPr>
          <p:spPr>
            <a:xfrm flipV="1">
              <a:off x="8927944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E6219930-0B06-45C6-9FE4-DD31AB459A68}"/>
                </a:ext>
              </a:extLst>
            </p:cNvPr>
            <p:cNvCxnSpPr/>
            <p:nvPr/>
          </p:nvCxnSpPr>
          <p:spPr>
            <a:xfrm flipV="1">
              <a:off x="9377935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cteur droit 42">
              <a:extLst>
                <a:ext uri="{FF2B5EF4-FFF2-40B4-BE49-F238E27FC236}">
                  <a16:creationId xmlns:a16="http://schemas.microsoft.com/office/drawing/2014/main" id="{E97DE886-E702-41E7-9355-9ADE33E3C064}"/>
                </a:ext>
              </a:extLst>
            </p:cNvPr>
            <p:cNvCxnSpPr/>
            <p:nvPr/>
          </p:nvCxnSpPr>
          <p:spPr>
            <a:xfrm flipV="1">
              <a:off x="9827927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cteur droit 43">
              <a:extLst>
                <a:ext uri="{FF2B5EF4-FFF2-40B4-BE49-F238E27FC236}">
                  <a16:creationId xmlns:a16="http://schemas.microsoft.com/office/drawing/2014/main" id="{A99AA548-FAC9-45BE-A3E0-D913688A085F}"/>
                </a:ext>
              </a:extLst>
            </p:cNvPr>
            <p:cNvCxnSpPr/>
            <p:nvPr/>
          </p:nvCxnSpPr>
          <p:spPr>
            <a:xfrm flipV="1">
              <a:off x="10277918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cteur droit 44">
              <a:extLst>
                <a:ext uri="{FF2B5EF4-FFF2-40B4-BE49-F238E27FC236}">
                  <a16:creationId xmlns:a16="http://schemas.microsoft.com/office/drawing/2014/main" id="{9A1C7E6E-C824-4A03-B56D-99C508FA59A3}"/>
                </a:ext>
              </a:extLst>
            </p:cNvPr>
            <p:cNvCxnSpPr/>
            <p:nvPr/>
          </p:nvCxnSpPr>
          <p:spPr>
            <a:xfrm flipV="1">
              <a:off x="10727909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cteur droit 45">
              <a:extLst>
                <a:ext uri="{FF2B5EF4-FFF2-40B4-BE49-F238E27FC236}">
                  <a16:creationId xmlns:a16="http://schemas.microsoft.com/office/drawing/2014/main" id="{83E7FD71-06D4-4D4F-AE43-5794FEE951C3}"/>
                </a:ext>
              </a:extLst>
            </p:cNvPr>
            <p:cNvCxnSpPr/>
            <p:nvPr/>
          </p:nvCxnSpPr>
          <p:spPr>
            <a:xfrm flipV="1">
              <a:off x="11177901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cteur droit 46">
              <a:extLst>
                <a:ext uri="{FF2B5EF4-FFF2-40B4-BE49-F238E27FC236}">
                  <a16:creationId xmlns:a16="http://schemas.microsoft.com/office/drawing/2014/main" id="{6D4F2ED6-42C5-4AAB-812A-FA75E32D0727}"/>
                </a:ext>
              </a:extLst>
            </p:cNvPr>
            <p:cNvCxnSpPr/>
            <p:nvPr/>
          </p:nvCxnSpPr>
          <p:spPr>
            <a:xfrm flipV="1">
              <a:off x="11627892" y="1714906"/>
              <a:ext cx="0" cy="3209741"/>
            </a:xfrm>
            <a:prstGeom prst="line">
              <a:avLst/>
            </a:prstGeom>
            <a:ln>
              <a:solidFill>
                <a:schemeClr val="tx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5FAED94-DA8C-4805-B292-B7915471B5B9}"/>
                </a:ext>
              </a:extLst>
            </p:cNvPr>
            <p:cNvSpPr/>
            <p:nvPr/>
          </p:nvSpPr>
          <p:spPr>
            <a:xfrm>
              <a:off x="6699525" y="2307542"/>
              <a:ext cx="449991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5EDD049-80D2-4360-BE09-2A312898B5B7}"/>
                </a:ext>
              </a:extLst>
            </p:cNvPr>
            <p:cNvSpPr/>
            <p:nvPr/>
          </p:nvSpPr>
          <p:spPr>
            <a:xfrm>
              <a:off x="8027961" y="2557386"/>
              <a:ext cx="449991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1EC74C-F01C-42BB-858E-6C038EC7CA8B}"/>
                </a:ext>
              </a:extLst>
            </p:cNvPr>
            <p:cNvSpPr/>
            <p:nvPr/>
          </p:nvSpPr>
          <p:spPr>
            <a:xfrm>
              <a:off x="7593710" y="2307542"/>
              <a:ext cx="440260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6A272B1-8BEF-4EF9-9625-DF57050967E2}"/>
                </a:ext>
              </a:extLst>
            </p:cNvPr>
            <p:cNvSpPr/>
            <p:nvPr/>
          </p:nvSpPr>
          <p:spPr>
            <a:xfrm>
              <a:off x="7149516" y="2307542"/>
              <a:ext cx="449991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EDCF977-AFBE-482E-B163-A0BCF921423E}"/>
                </a:ext>
              </a:extLst>
            </p:cNvPr>
            <p:cNvSpPr/>
            <p:nvPr/>
          </p:nvSpPr>
          <p:spPr>
            <a:xfrm>
              <a:off x="8477953" y="2557386"/>
              <a:ext cx="449991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845B331-D7CF-4EF8-ABEA-2100DEB23D30}"/>
                </a:ext>
              </a:extLst>
            </p:cNvPr>
            <p:cNvSpPr/>
            <p:nvPr/>
          </p:nvSpPr>
          <p:spPr>
            <a:xfrm>
              <a:off x="8927943" y="2811553"/>
              <a:ext cx="236357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132B28A-F6C7-4544-AC66-98140E072D67}"/>
                </a:ext>
              </a:extLst>
            </p:cNvPr>
            <p:cNvSpPr/>
            <p:nvPr/>
          </p:nvSpPr>
          <p:spPr>
            <a:xfrm>
              <a:off x="9155017" y="3061162"/>
              <a:ext cx="449991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CE33FF59-E399-4903-B3EF-E03A53F3FC5A}"/>
                </a:ext>
              </a:extLst>
            </p:cNvPr>
            <p:cNvSpPr/>
            <p:nvPr/>
          </p:nvSpPr>
          <p:spPr>
            <a:xfrm>
              <a:off x="9375857" y="3308812"/>
              <a:ext cx="458124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64EB2665-4F33-42FA-89D6-BF5C4C3F53C0}"/>
                </a:ext>
              </a:extLst>
            </p:cNvPr>
            <p:cNvSpPr/>
            <p:nvPr/>
          </p:nvSpPr>
          <p:spPr>
            <a:xfrm>
              <a:off x="10715533" y="3558702"/>
              <a:ext cx="462367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1DEAB0C-96F7-4794-A382-22943AE1D715}"/>
                </a:ext>
              </a:extLst>
            </p:cNvPr>
            <p:cNvSpPr/>
            <p:nvPr/>
          </p:nvSpPr>
          <p:spPr>
            <a:xfrm>
              <a:off x="10271863" y="3558702"/>
              <a:ext cx="449991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ECDE8A1-46EB-42B8-A5AF-11AD18B23455}"/>
                </a:ext>
              </a:extLst>
            </p:cNvPr>
            <p:cNvSpPr/>
            <p:nvPr/>
          </p:nvSpPr>
          <p:spPr>
            <a:xfrm>
              <a:off x="9600855" y="3558213"/>
              <a:ext cx="674132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BFBB0C23-522B-40CE-8C41-89D90B82FCA9}"/>
                </a:ext>
              </a:extLst>
            </p:cNvPr>
            <p:cNvSpPr/>
            <p:nvPr/>
          </p:nvSpPr>
          <p:spPr>
            <a:xfrm>
              <a:off x="10051881" y="3803031"/>
              <a:ext cx="682085" cy="249401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3187485-206E-4C8E-B8F3-E0A1DD30E479}"/>
                </a:ext>
              </a:extLst>
            </p:cNvPr>
            <p:cNvSpPr/>
            <p:nvPr/>
          </p:nvSpPr>
          <p:spPr>
            <a:xfrm>
              <a:off x="11026383" y="4057505"/>
              <a:ext cx="602550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F1EDE8-6299-43CE-8F83-873D98AD294D}"/>
                </a:ext>
              </a:extLst>
            </p:cNvPr>
            <p:cNvSpPr/>
            <p:nvPr/>
          </p:nvSpPr>
          <p:spPr>
            <a:xfrm>
              <a:off x="10732587" y="4057505"/>
              <a:ext cx="439123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EE2ADCC8-7D3C-4937-87AA-E8E2D51D6EDE}"/>
                </a:ext>
              </a:extLst>
            </p:cNvPr>
            <p:cNvSpPr txBox="1"/>
            <p:nvPr/>
          </p:nvSpPr>
          <p:spPr>
            <a:xfrm>
              <a:off x="6493235" y="1410102"/>
              <a:ext cx="413892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</a:schemeClr>
                  </a:solidFill>
                </a:rPr>
                <a:t>sep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2DC9018-1969-44D0-99EB-3995F18E08F6}"/>
                </a:ext>
              </a:extLst>
            </p:cNvPr>
            <p:cNvSpPr txBox="1"/>
            <p:nvPr/>
          </p:nvSpPr>
          <p:spPr>
            <a:xfrm>
              <a:off x="6934876" y="1410102"/>
              <a:ext cx="386806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oct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16722337-9D02-4F68-8D7E-7D951F5A0AFD}"/>
                </a:ext>
              </a:extLst>
            </p:cNvPr>
            <p:cNvSpPr txBox="1"/>
            <p:nvPr/>
          </p:nvSpPr>
          <p:spPr>
            <a:xfrm>
              <a:off x="7385267" y="1410102"/>
              <a:ext cx="415697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nov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5F09FD14-EC7B-48C6-92EB-80355FE65A29}"/>
                </a:ext>
              </a:extLst>
            </p:cNvPr>
            <p:cNvSpPr txBox="1"/>
            <p:nvPr/>
          </p:nvSpPr>
          <p:spPr>
            <a:xfrm>
              <a:off x="7831988" y="1410102"/>
              <a:ext cx="421115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dec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42CA34D5-33CD-4C72-A0A5-409844B837B6}"/>
                </a:ext>
              </a:extLst>
            </p:cNvPr>
            <p:cNvSpPr txBox="1"/>
            <p:nvPr/>
          </p:nvSpPr>
          <p:spPr>
            <a:xfrm>
              <a:off x="8271089" y="1410102"/>
              <a:ext cx="377775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</a:schemeClr>
                  </a:solidFill>
                </a:rPr>
                <a:t>jan</a:t>
              </a:r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90794BB0-9F2E-46B2-B011-82C86A6CF2F1}"/>
                </a:ext>
              </a:extLst>
            </p:cNvPr>
            <p:cNvSpPr txBox="1"/>
            <p:nvPr/>
          </p:nvSpPr>
          <p:spPr>
            <a:xfrm>
              <a:off x="8716963" y="1410102"/>
              <a:ext cx="377775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fev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D271AAC-64DF-475F-AB5C-DE746A62C620}"/>
                </a:ext>
              </a:extLst>
            </p:cNvPr>
            <p:cNvSpPr txBox="1"/>
            <p:nvPr/>
          </p:nvSpPr>
          <p:spPr>
            <a:xfrm>
              <a:off x="9174826" y="1410102"/>
              <a:ext cx="431950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mar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064A2D9D-9519-4A50-9D90-83BC616D8BCC}"/>
                </a:ext>
              </a:extLst>
            </p:cNvPr>
            <p:cNvSpPr txBox="1"/>
            <p:nvPr/>
          </p:nvSpPr>
          <p:spPr>
            <a:xfrm>
              <a:off x="9617166" y="1410102"/>
              <a:ext cx="386806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avr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0" name="ZoneTexte 59">
              <a:extLst>
                <a:ext uri="{FF2B5EF4-FFF2-40B4-BE49-F238E27FC236}">
                  <a16:creationId xmlns:a16="http://schemas.microsoft.com/office/drawing/2014/main" id="{92329ACA-191C-4DC3-81B2-891F94D6C3F6}"/>
                </a:ext>
              </a:extLst>
            </p:cNvPr>
            <p:cNvSpPr txBox="1"/>
            <p:nvPr/>
          </p:nvSpPr>
          <p:spPr>
            <a:xfrm>
              <a:off x="10074316" y="1410102"/>
              <a:ext cx="413892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</a:schemeClr>
                  </a:solidFill>
                </a:rPr>
                <a:t>mai</a:t>
              </a: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37C7C8C8-6100-4FC7-BF26-D33A782FCA9A}"/>
                </a:ext>
              </a:extLst>
            </p:cNvPr>
            <p:cNvSpPr txBox="1"/>
            <p:nvPr/>
          </p:nvSpPr>
          <p:spPr>
            <a:xfrm>
              <a:off x="10523146" y="1410102"/>
              <a:ext cx="410280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</a:schemeClr>
                  </a:solidFill>
                </a:rPr>
                <a:t>juin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4A788136-60D6-4B1D-83FA-CCAD1BB43DF8}"/>
                </a:ext>
              </a:extLst>
            </p:cNvPr>
            <p:cNvSpPr txBox="1"/>
            <p:nvPr/>
          </p:nvSpPr>
          <p:spPr>
            <a:xfrm>
              <a:off x="10965766" y="1410102"/>
              <a:ext cx="366941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 err="1">
                  <a:solidFill>
                    <a:schemeClr val="tx1">
                      <a:lumMod val="50000"/>
                    </a:schemeClr>
                  </a:solidFill>
                </a:rPr>
                <a:t>juil</a:t>
              </a:r>
              <a:endParaRPr lang="fr-FR" sz="900" dirty="0">
                <a:solidFill>
                  <a:schemeClr val="tx1">
                    <a:lumMod val="50000"/>
                  </a:schemeClr>
                </a:solidFill>
              </a:endParaRP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2C42B16-3D9D-438C-99FE-D9D58D70DBD5}"/>
                </a:ext>
              </a:extLst>
            </p:cNvPr>
            <p:cNvSpPr txBox="1"/>
            <p:nvPr/>
          </p:nvSpPr>
          <p:spPr>
            <a:xfrm>
              <a:off x="11401390" y="1410102"/>
              <a:ext cx="459037" cy="27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900" dirty="0">
                  <a:solidFill>
                    <a:schemeClr val="tx1">
                      <a:lumMod val="50000"/>
                    </a:schemeClr>
                  </a:solidFill>
                </a:rPr>
                <a:t>août</a:t>
              </a:r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E6DF070-996A-4E9C-8675-F75693A7DB85}"/>
                </a:ext>
              </a:extLst>
            </p:cNvPr>
            <p:cNvSpPr/>
            <p:nvPr/>
          </p:nvSpPr>
          <p:spPr>
            <a:xfrm>
              <a:off x="7585840" y="2556364"/>
              <a:ext cx="449991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B307C768-D498-45E6-9AB6-7D6160E473BD}"/>
                </a:ext>
              </a:extLst>
            </p:cNvPr>
            <p:cNvSpPr/>
            <p:nvPr/>
          </p:nvSpPr>
          <p:spPr>
            <a:xfrm>
              <a:off x="9073645" y="3061161"/>
              <a:ext cx="88577" cy="2494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8A63F390-D9A8-427C-80A1-78A2C78251C9}"/>
                </a:ext>
              </a:extLst>
            </p:cNvPr>
            <p:cNvSpPr txBox="1"/>
            <p:nvPr/>
          </p:nvSpPr>
          <p:spPr>
            <a:xfrm>
              <a:off x="8033994" y="2321225"/>
              <a:ext cx="1612170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Analyses préliminaires</a:t>
              </a:r>
            </a:p>
          </p:txBody>
        </p: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92D380FD-A22F-47AA-9326-9289996C1D67}"/>
                </a:ext>
              </a:extLst>
            </p:cNvPr>
            <p:cNvSpPr txBox="1"/>
            <p:nvPr/>
          </p:nvSpPr>
          <p:spPr>
            <a:xfrm>
              <a:off x="8927942" y="2573152"/>
              <a:ext cx="1612170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Préconception</a:t>
              </a: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90D4090C-BDCA-440D-9316-04FB34D5AFD5}"/>
                </a:ext>
              </a:extLst>
            </p:cNvPr>
            <p:cNvSpPr txBox="1"/>
            <p:nvPr/>
          </p:nvSpPr>
          <p:spPr>
            <a:xfrm>
              <a:off x="9160907" y="2826558"/>
              <a:ext cx="1612170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Formalisation du besoin</a:t>
              </a: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8446AA51-6298-4E8E-83CD-DFC92FA7C757}"/>
                </a:ext>
              </a:extLst>
            </p:cNvPr>
            <p:cNvSpPr txBox="1"/>
            <p:nvPr/>
          </p:nvSpPr>
          <p:spPr>
            <a:xfrm>
              <a:off x="9603232" y="3072739"/>
              <a:ext cx="1612170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Intégration de la solution</a:t>
              </a:r>
            </a:p>
          </p:txBody>
        </p:sp>
        <p:sp>
          <p:nvSpPr>
            <p:cNvPr id="75" name="ZoneTexte 74">
              <a:extLst>
                <a:ext uri="{FF2B5EF4-FFF2-40B4-BE49-F238E27FC236}">
                  <a16:creationId xmlns:a16="http://schemas.microsoft.com/office/drawing/2014/main" id="{7C3C22FC-6884-43E9-9EBA-88052A3143EF}"/>
                </a:ext>
              </a:extLst>
            </p:cNvPr>
            <p:cNvSpPr txBox="1"/>
            <p:nvPr/>
          </p:nvSpPr>
          <p:spPr>
            <a:xfrm>
              <a:off x="9833981" y="3322057"/>
              <a:ext cx="1612170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Squelette </a:t>
              </a:r>
              <a:r>
                <a:rPr lang="fr-FR" sz="800" i="1" dirty="0">
                  <a:solidFill>
                    <a:schemeClr val="bg1"/>
                  </a:solidFill>
                </a:rPr>
                <a:t>batch</a:t>
              </a:r>
              <a:endParaRPr lang="fr-FR" sz="800" dirty="0">
                <a:solidFill>
                  <a:schemeClr val="bg1"/>
                </a:solidFill>
              </a:endParaRPr>
            </a:p>
          </p:txBody>
        </p:sp>
        <p:sp>
          <p:nvSpPr>
            <p:cNvPr id="76" name="ZoneTexte 75">
              <a:extLst>
                <a:ext uri="{FF2B5EF4-FFF2-40B4-BE49-F238E27FC236}">
                  <a16:creationId xmlns:a16="http://schemas.microsoft.com/office/drawing/2014/main" id="{EDF4AB56-51AB-4BCB-B732-EBC7774ECBED}"/>
                </a:ext>
              </a:extLst>
            </p:cNvPr>
            <p:cNvSpPr txBox="1"/>
            <p:nvPr/>
          </p:nvSpPr>
          <p:spPr>
            <a:xfrm>
              <a:off x="8273378" y="3580795"/>
              <a:ext cx="1700012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Gestion des chargements</a:t>
              </a: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73402CE8-0C7C-43C4-A28B-D194576564DB}"/>
                </a:ext>
              </a:extLst>
            </p:cNvPr>
            <p:cNvSpPr txBox="1"/>
            <p:nvPr/>
          </p:nvSpPr>
          <p:spPr>
            <a:xfrm>
              <a:off x="8960563" y="3826012"/>
              <a:ext cx="1700012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Traitements métiers</a:t>
              </a: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69D66DB0-64B9-4199-8952-F8847A1F1897}"/>
                </a:ext>
              </a:extLst>
            </p:cNvPr>
            <p:cNvSpPr txBox="1"/>
            <p:nvPr/>
          </p:nvSpPr>
          <p:spPr>
            <a:xfrm>
              <a:off x="10299230" y="4073414"/>
              <a:ext cx="1700012" cy="255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Tests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82992095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1"/>
            <a:ext cx="12192000" cy="55626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7FFEF493-A4F8-48FB-ABA7-FB98ADFFD0F1}"/>
              </a:ext>
            </a:extLst>
          </p:cNvPr>
          <p:cNvSpPr txBox="1">
            <a:spLocks/>
          </p:cNvSpPr>
          <p:nvPr/>
        </p:nvSpPr>
        <p:spPr>
          <a:xfrm>
            <a:off x="952500" y="1900555"/>
            <a:ext cx="8593472" cy="29045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fr-FR" sz="2000" b="1" dirty="0">
                <a:cs typeface="Calibri"/>
              </a:rPr>
              <a:t>Principaux enseignements :</a:t>
            </a:r>
          </a:p>
          <a:p>
            <a:pPr>
              <a:lnSpc>
                <a:spcPct val="150000"/>
              </a:lnSpc>
            </a:pPr>
            <a:r>
              <a:rPr lang="fr-FR" sz="2000" u="sng" dirty="0"/>
              <a:t>Méthodologie générale</a:t>
            </a:r>
            <a:r>
              <a:rPr lang="fr-FR" sz="2000" dirty="0"/>
              <a:t> : gestion de projet, processus de production</a:t>
            </a:r>
          </a:p>
          <a:p>
            <a:pPr>
              <a:lnSpc>
                <a:spcPct val="150000"/>
              </a:lnSpc>
            </a:pPr>
            <a:r>
              <a:rPr lang="fr-FR" sz="2000" u="sng" dirty="0"/>
              <a:t>Techniques de développement</a:t>
            </a:r>
            <a:r>
              <a:rPr lang="fr-FR" sz="2000" dirty="0"/>
              <a:t> : </a:t>
            </a:r>
            <a:r>
              <a:rPr lang="fr-FR" sz="2000" i="1" dirty="0"/>
              <a:t>design patterns</a:t>
            </a:r>
            <a:r>
              <a:rPr lang="fr-FR" sz="2000" dirty="0"/>
              <a:t>, qualité de code, tests, maintenance</a:t>
            </a:r>
          </a:p>
          <a:p>
            <a:pPr>
              <a:lnSpc>
                <a:spcPct val="150000"/>
              </a:lnSpc>
            </a:pPr>
            <a:r>
              <a:rPr lang="fr-FR" sz="2000" u="sng" dirty="0"/>
              <a:t>Compétences transverses</a:t>
            </a:r>
            <a:r>
              <a:rPr lang="fr-FR" sz="2000" dirty="0"/>
              <a:t> : travail d’équipe, organisation, documentation/formalisation des travaux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5" y="737269"/>
            <a:ext cx="7922030" cy="761811"/>
          </a:xfrm>
        </p:spPr>
        <p:txBody>
          <a:bodyPr rtlCol="0"/>
          <a:lstStyle/>
          <a:p>
            <a:pPr rtl="0"/>
            <a:r>
              <a:rPr lang="fr-FR" sz="4400" dirty="0"/>
              <a:t>Conclusion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166623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numéro de diapositive 5">
            <a:extLst>
              <a:ext uri="{FF2B5EF4-FFF2-40B4-BE49-F238E27FC236}">
                <a16:creationId xmlns:a16="http://schemas.microsoft.com/office/drawing/2014/main" id="{2F95A46F-4FA2-4758-B9B8-4A0EDA40AE82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21</a:t>
            </a:fld>
            <a:endParaRPr lang="fr-FR" sz="1400" dirty="0">
              <a:solidFill>
                <a:schemeClr val="bg1"/>
              </a:solidFill>
            </a:endParaRPr>
          </a:p>
        </p:txBody>
      </p:sp>
      <p:sp>
        <p:nvSpPr>
          <p:cNvPr id="16" name="Espace réservé de la date 3">
            <a:extLst>
              <a:ext uri="{FF2B5EF4-FFF2-40B4-BE49-F238E27FC236}">
                <a16:creationId xmlns:a16="http://schemas.microsoft.com/office/drawing/2014/main" id="{C74CF7F4-9A7B-4D4E-BD57-FB142276BF14}"/>
              </a:ext>
            </a:extLst>
          </p:cNvPr>
          <p:cNvSpPr txBox="1">
            <a:spLocks/>
          </p:cNvSpPr>
          <p:nvPr/>
        </p:nvSpPr>
        <p:spPr>
          <a:xfrm>
            <a:off x="9865743" y="6356126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dirty="0"/>
              <a:t>8 septembre 2021 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8EB2572E-FC99-4C61-B4E2-C7FD99556B30}"/>
              </a:ext>
            </a:extLst>
          </p:cNvPr>
          <p:cNvSpPr txBox="1">
            <a:spLocks/>
          </p:cNvSpPr>
          <p:nvPr/>
        </p:nvSpPr>
        <p:spPr>
          <a:xfrm>
            <a:off x="6241409" y="6285522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B921094D-D0A0-447B-8A49-34E5E5776940}"/>
              </a:ext>
            </a:extLst>
          </p:cNvPr>
          <p:cNvSpPr txBox="1">
            <a:spLocks/>
          </p:cNvSpPr>
          <p:nvPr/>
        </p:nvSpPr>
        <p:spPr>
          <a:xfrm>
            <a:off x="285750" y="6322695"/>
            <a:ext cx="588580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4 Conclusion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E7C22871-7AF8-4736-9611-6D8D337A164B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887243"/>
      </p:ext>
    </p:extLst>
  </p:cSld>
  <p:clrMapOvr>
    <a:masterClrMapping/>
  </p:clrMapOvr>
  <p:transition spd="slow">
    <p:cover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0"/>
            <a:ext cx="12192000" cy="322897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34984" y="501010"/>
            <a:ext cx="7922030" cy="1350495"/>
          </a:xfrm>
        </p:spPr>
        <p:txBody>
          <a:bodyPr rtlCol="0"/>
          <a:lstStyle/>
          <a:p>
            <a:pPr algn="ctr" rtl="0"/>
            <a:r>
              <a:rPr lang="fr-FR" sz="4400" dirty="0"/>
              <a:t>Merci pour votre attention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2288303" y="2018660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5551548-F992-4371-8547-D441F6957D86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D7B57878-8A4A-4598-898E-FD383261C2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7383" y="5232912"/>
            <a:ext cx="3497234" cy="65362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51D76F3-024D-4953-B402-80AE2F9749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262" y="4068316"/>
            <a:ext cx="1711473" cy="85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2347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0"/>
            <a:ext cx="12192000" cy="2562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5" y="501010"/>
            <a:ext cx="7922030" cy="1350495"/>
          </a:xfrm>
        </p:spPr>
        <p:txBody>
          <a:bodyPr rtlCol="0"/>
          <a:lstStyle/>
          <a:p>
            <a:pPr rtl="0"/>
            <a:r>
              <a:rPr lang="fr-FR" sz="4400" dirty="0"/>
              <a:t>Sommaire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2018660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Espace réservé du texte 1">
            <a:extLst>
              <a:ext uri="{FF2B5EF4-FFF2-40B4-BE49-F238E27FC236}">
                <a16:creationId xmlns:a16="http://schemas.microsoft.com/office/drawing/2014/main" id="{7FFEF493-A4F8-48FB-ABA7-FB98ADFFD0F1}"/>
              </a:ext>
            </a:extLst>
          </p:cNvPr>
          <p:cNvSpPr txBox="1">
            <a:spLocks/>
          </p:cNvSpPr>
          <p:nvPr/>
        </p:nvSpPr>
        <p:spPr>
          <a:xfrm>
            <a:off x="1028700" y="2846025"/>
            <a:ext cx="8593472" cy="290453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lang="fr-FR" b="1" dirty="0">
                <a:uFill>
                  <a:solidFill>
                    <a:schemeClr val="tx1"/>
                  </a:solidFill>
                </a:uFill>
                <a:cs typeface="Calibri"/>
              </a:rPr>
              <a:t>1. 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Présentation de l’entre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p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rise : </a:t>
            </a:r>
            <a:r>
              <a:rPr lang="fr-FR" i="1" dirty="0" err="1">
                <a:uFill>
                  <a:solidFill>
                    <a:schemeClr val="tx1"/>
                  </a:solidFill>
                </a:uFill>
                <a:cs typeface="Calibri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Efluid</a:t>
            </a:r>
            <a:r>
              <a:rPr lang="fr-FR" i="1" dirty="0">
                <a:uFill>
                  <a:solidFill>
                    <a:schemeClr val="tx1"/>
                  </a:solidFill>
                </a:uFill>
                <a:cs typeface="Calibri"/>
              </a:rPr>
              <a:t> </a:t>
            </a:r>
            <a:r>
              <a:rPr lang="fr-FR" sz="1600" b="1" baseline="30000" dirty="0">
                <a:solidFill>
                  <a:schemeClr val="tx2">
                    <a:lumMod val="75000"/>
                  </a:schemeClr>
                </a:solidFill>
                <a:uFill>
                  <a:solidFill>
                    <a:schemeClr val="tx1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↗</a:t>
            </a:r>
            <a:endParaRPr lang="fr-FR" sz="1600" b="1" baseline="30000" dirty="0">
              <a:solidFill>
                <a:schemeClr val="tx2">
                  <a:lumMod val="75000"/>
                </a:schemeClr>
              </a:solidFill>
              <a:uFill>
                <a:solidFill>
                  <a:schemeClr val="tx1"/>
                </a:solidFill>
              </a:uFill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b="1" dirty="0">
                <a:uFill>
                  <a:solidFill>
                    <a:schemeClr val="tx1"/>
                  </a:solidFill>
                </a:uFill>
                <a:cs typeface="Calibri"/>
              </a:rPr>
              <a:t>2. 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Processus de 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p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roduction et travaux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 </a:t>
            </a:r>
            <a:r>
              <a:rPr lang="fr-FR" sz="1600" b="1" baseline="30000" dirty="0">
                <a:solidFill>
                  <a:schemeClr val="accent2">
                    <a:lumMod val="75000"/>
                  </a:schemeClr>
                </a:solidFill>
                <a:uFill>
                  <a:solidFill>
                    <a:schemeClr val="tx1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↗</a:t>
            </a:r>
            <a:endParaRPr lang="fr-FR" sz="1600" baseline="30000" dirty="0">
              <a:solidFill>
                <a:schemeClr val="accent2">
                  <a:lumMod val="75000"/>
                </a:schemeClr>
              </a:solidFill>
              <a:uFill>
                <a:solidFill>
                  <a:schemeClr val="tx1"/>
                </a:solidFill>
              </a:uFill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b="1" dirty="0">
                <a:uFill>
                  <a:solidFill>
                    <a:schemeClr val="tx1"/>
                  </a:solidFill>
                </a:uFill>
                <a:cs typeface="Calibri"/>
              </a:rPr>
              <a:t>3. 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j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et industriel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 </a:t>
            </a:r>
            <a:r>
              <a:rPr lang="fr-FR" sz="1600" b="1" baseline="30000" dirty="0">
                <a:solidFill>
                  <a:schemeClr val="accent4">
                    <a:lumMod val="75000"/>
                  </a:schemeClr>
                </a:solidFill>
                <a:uFill>
                  <a:solidFill>
                    <a:schemeClr val="tx1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↗</a:t>
            </a:r>
            <a:endParaRPr lang="fr-FR" sz="1800" baseline="30000" dirty="0">
              <a:solidFill>
                <a:schemeClr val="accent4">
                  <a:lumMod val="75000"/>
                </a:schemeClr>
              </a:solidFill>
              <a:uFill>
                <a:solidFill>
                  <a:schemeClr val="tx1"/>
                </a:solidFill>
              </a:uFill>
              <a:cs typeface="Calibri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fr-FR" b="1" dirty="0">
                <a:uFill>
                  <a:solidFill>
                    <a:schemeClr val="tx1"/>
                  </a:solidFill>
                </a:uFill>
                <a:cs typeface="Calibri"/>
              </a:rPr>
              <a:t>4. 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Conclusion</a:t>
            </a:r>
            <a:r>
              <a:rPr lang="fr-FR" dirty="0">
                <a:uFill>
                  <a:solidFill>
                    <a:schemeClr val="tx1"/>
                  </a:solidFill>
                </a:uFill>
                <a:cs typeface="Calibri"/>
              </a:rPr>
              <a:t> </a:t>
            </a:r>
            <a:r>
              <a:rPr lang="fr-FR" sz="1600" b="1" baseline="30000" dirty="0">
                <a:solidFill>
                  <a:schemeClr val="accent5">
                    <a:lumMod val="75000"/>
                  </a:schemeClr>
                </a:solidFill>
                <a:uFill>
                  <a:solidFill>
                    <a:schemeClr val="tx1"/>
                  </a:solidFill>
                </a:uFill>
                <a:latin typeface="Calibri" panose="020F0502020204030204" pitchFamily="34" charset="0"/>
                <a:cs typeface="Calibri" panose="020F0502020204030204" pitchFamily="34" charset="0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↗</a:t>
            </a:r>
            <a:endParaRPr lang="fr-FR" b="1" baseline="30000" dirty="0">
              <a:solidFill>
                <a:schemeClr val="accent5">
                  <a:lumMod val="75000"/>
                </a:schemeClr>
              </a:solidFill>
              <a:uFill>
                <a:solidFill>
                  <a:schemeClr val="tx1"/>
                </a:solidFill>
              </a:uFill>
              <a:cs typeface="Calibri"/>
            </a:endParaRPr>
          </a:p>
        </p:txBody>
      </p:sp>
      <p:sp>
        <p:nvSpPr>
          <p:cNvPr id="21" name="Espace réservé du numéro de diapositive 5">
            <a:extLst>
              <a:ext uri="{FF2B5EF4-FFF2-40B4-BE49-F238E27FC236}">
                <a16:creationId xmlns:a16="http://schemas.microsoft.com/office/drawing/2014/main" id="{2B098E4F-6F65-41A8-B4B7-8D5CC2F7E08D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3</a:t>
            </a:fld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22" name="Espace réservé de la date 3">
            <a:extLst>
              <a:ext uri="{FF2B5EF4-FFF2-40B4-BE49-F238E27FC236}">
                <a16:creationId xmlns:a16="http://schemas.microsoft.com/office/drawing/2014/main" id="{B05DB2C5-67DB-40AC-9994-A38A6D391235}"/>
              </a:ext>
            </a:extLst>
          </p:cNvPr>
          <p:cNvSpPr txBox="1">
            <a:spLocks/>
          </p:cNvSpPr>
          <p:nvPr/>
        </p:nvSpPr>
        <p:spPr>
          <a:xfrm>
            <a:off x="9830818" y="6359009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8 septembre 2021 </a:t>
            </a:r>
          </a:p>
        </p:txBody>
      </p:sp>
      <p:sp>
        <p:nvSpPr>
          <p:cNvPr id="23" name="Espace réservé du pied de page 4">
            <a:extLst>
              <a:ext uri="{FF2B5EF4-FFF2-40B4-BE49-F238E27FC236}">
                <a16:creationId xmlns:a16="http://schemas.microsoft.com/office/drawing/2014/main" id="{D089D494-2B6E-49E9-B80F-A01B4540241C}"/>
              </a:ext>
            </a:extLst>
          </p:cNvPr>
          <p:cNvSpPr txBox="1">
            <a:spLocks/>
          </p:cNvSpPr>
          <p:nvPr/>
        </p:nvSpPr>
        <p:spPr>
          <a:xfrm>
            <a:off x="6241409" y="6284595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4" name="Espace réservé du pied de page 4">
            <a:extLst>
              <a:ext uri="{FF2B5EF4-FFF2-40B4-BE49-F238E27FC236}">
                <a16:creationId xmlns:a16="http://schemas.microsoft.com/office/drawing/2014/main" id="{E848CD8C-F57A-48E3-902B-AAD9F255EE1F}"/>
              </a:ext>
            </a:extLst>
          </p:cNvPr>
          <p:cNvSpPr txBox="1">
            <a:spLocks/>
          </p:cNvSpPr>
          <p:nvPr/>
        </p:nvSpPr>
        <p:spPr>
          <a:xfrm>
            <a:off x="285750" y="63322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Sommaire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41224449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2D5FAC-1A44-418A-B916-F477CB7D2D14}"/>
              </a:ext>
            </a:extLst>
          </p:cNvPr>
          <p:cNvSpPr/>
          <p:nvPr/>
        </p:nvSpPr>
        <p:spPr>
          <a:xfrm>
            <a:off x="0" y="0"/>
            <a:ext cx="12192000" cy="532778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5" y="720085"/>
            <a:ext cx="7922030" cy="1350495"/>
          </a:xfrm>
        </p:spPr>
        <p:txBody>
          <a:bodyPr rtlCol="0"/>
          <a:lstStyle/>
          <a:p>
            <a:pPr rtl="0"/>
            <a:r>
              <a:rPr lang="fr-FR" sz="4400" dirty="0"/>
              <a:t>1. </a:t>
            </a:r>
            <a:r>
              <a:rPr lang="fr-FR" sz="4400" i="1" dirty="0" err="1"/>
              <a:t>Efluid</a:t>
            </a:r>
            <a:endParaRPr lang="fr-FR" sz="4400" b="0" i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223773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C742E5-8443-4507-B518-88012381B729}"/>
              </a:ext>
            </a:extLst>
          </p:cNvPr>
          <p:cNvSpPr txBox="1">
            <a:spLocks/>
          </p:cNvSpPr>
          <p:nvPr/>
        </p:nvSpPr>
        <p:spPr>
          <a:xfrm>
            <a:off x="1028700" y="2527129"/>
            <a:ext cx="7806047" cy="1756555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1.1 </a:t>
            </a:r>
            <a:r>
              <a:rPr lang="fr-FR" sz="1800" b="1" i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Généralités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1.2 </a:t>
            </a:r>
            <a:r>
              <a:rPr lang="fr-FR" sz="1800" b="1" i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Logiciel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1.3 </a:t>
            </a:r>
            <a:r>
              <a:rPr lang="fr-FR" sz="1800" b="1" i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Organisation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1.4 </a:t>
            </a:r>
            <a:r>
              <a:rPr lang="fr-FR" sz="1800" b="1" i="1" dirty="0"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Technologies</a:t>
            </a:r>
            <a:endParaRPr lang="fr-FR" sz="3200" i="1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1470A1B4-5A47-450D-A61C-432971EFA492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7" name="Espace réservé du numéro de diapositive 5">
            <a:extLst>
              <a:ext uri="{FF2B5EF4-FFF2-40B4-BE49-F238E27FC236}">
                <a16:creationId xmlns:a16="http://schemas.microsoft.com/office/drawing/2014/main" id="{39F1972C-5F0A-4AE7-BA3F-499D3844078F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4</a:t>
            </a:fld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8" name="Espace réservé de la date 3">
            <a:extLst>
              <a:ext uri="{FF2B5EF4-FFF2-40B4-BE49-F238E27FC236}">
                <a16:creationId xmlns:a16="http://schemas.microsoft.com/office/drawing/2014/main" id="{E933E495-5246-4960-AF16-F3AF9B982F9E}"/>
              </a:ext>
            </a:extLst>
          </p:cNvPr>
          <p:cNvSpPr txBox="1">
            <a:spLocks/>
          </p:cNvSpPr>
          <p:nvPr/>
        </p:nvSpPr>
        <p:spPr>
          <a:xfrm>
            <a:off x="9830818" y="6359009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8 septembre 2021 </a:t>
            </a:r>
          </a:p>
        </p:txBody>
      </p:sp>
      <p:sp>
        <p:nvSpPr>
          <p:cNvPr id="19" name="Espace réservé du pied de page 4">
            <a:extLst>
              <a:ext uri="{FF2B5EF4-FFF2-40B4-BE49-F238E27FC236}">
                <a16:creationId xmlns:a16="http://schemas.microsoft.com/office/drawing/2014/main" id="{BC80606B-A84F-458A-AECA-DFA995D9DE98}"/>
              </a:ext>
            </a:extLst>
          </p:cNvPr>
          <p:cNvSpPr txBox="1">
            <a:spLocks/>
          </p:cNvSpPr>
          <p:nvPr/>
        </p:nvSpPr>
        <p:spPr>
          <a:xfrm>
            <a:off x="6241409" y="6284595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0" name="Espace réservé du pied de page 4">
            <a:extLst>
              <a:ext uri="{FF2B5EF4-FFF2-40B4-BE49-F238E27FC236}">
                <a16:creationId xmlns:a16="http://schemas.microsoft.com/office/drawing/2014/main" id="{D2AA2E2A-2CF6-4523-8F31-205D8EF3F132}"/>
              </a:ext>
            </a:extLst>
          </p:cNvPr>
          <p:cNvSpPr txBox="1">
            <a:spLocks/>
          </p:cNvSpPr>
          <p:nvPr/>
        </p:nvSpPr>
        <p:spPr>
          <a:xfrm>
            <a:off x="285750" y="63322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 </a:t>
            </a:r>
            <a:r>
              <a:rPr lang="fr-FR" i="1" dirty="0" err="1"/>
              <a:t>Efluid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2371013944"/>
      </p:ext>
    </p:extLst>
  </p:cSld>
  <p:clrMapOvr>
    <a:masterClrMapping/>
  </p:clrMapOvr>
  <p:transition spd="slow">
    <p:cover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9669B685-8E54-4938-8D9D-0EE58B1198DD}"/>
              </a:ext>
            </a:extLst>
          </p:cNvPr>
          <p:cNvSpPr/>
          <p:nvPr/>
        </p:nvSpPr>
        <p:spPr>
          <a:xfrm>
            <a:off x="4646645" y="1604865"/>
            <a:ext cx="830230" cy="53184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3617945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Editeur de logiciel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Entreprise fondée en 2013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Partenariat UEM / </a:t>
            </a:r>
            <a:r>
              <a:rPr lang="fr-FR" sz="2000" i="1" dirty="0"/>
              <a:t>Enedis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&gt; 200 agents en 2021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&gt; 35 millions de clients finaux</a:t>
            </a:r>
          </a:p>
          <a:p>
            <a:pPr rtl="0"/>
            <a:endParaRPr lang="fr-FR" sz="16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5</a:t>
            </a:fld>
            <a:endParaRPr lang="fr-FR" dirty="0"/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2A369F8D-DBBF-472E-B386-85084A33D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1413" y="954825"/>
            <a:ext cx="6415818" cy="4419900"/>
          </a:xfrm>
          <a:prstGeom prst="rect">
            <a:avLst/>
          </a:prstGeom>
        </p:spPr>
      </p:pic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6" name="Espace réservé du pied de page 4">
            <a:extLst>
              <a:ext uri="{FF2B5EF4-FFF2-40B4-BE49-F238E27FC236}">
                <a16:creationId xmlns:a16="http://schemas.microsoft.com/office/drawing/2014/main" id="{C95FC1C9-34B3-44E5-83D9-3AB516A015C2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1.1 </a:t>
            </a:r>
            <a:r>
              <a:rPr lang="fr-FR" i="1" dirty="0" err="1"/>
              <a:t>Efluid</a:t>
            </a:r>
            <a:r>
              <a:rPr lang="fr-FR" i="1" dirty="0"/>
              <a:t> - Généralités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E5302920-B433-458D-A9AD-EBC2BEEAC1DA}"/>
              </a:ext>
            </a:extLst>
          </p:cNvPr>
          <p:cNvSpPr txBox="1"/>
          <p:nvPr/>
        </p:nvSpPr>
        <p:spPr>
          <a:xfrm>
            <a:off x="8136955" y="723992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Organigramme groupe UEM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interne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5286E15-3CDF-4A01-BBC2-BDD9B12CC4B5}"/>
              </a:ext>
            </a:extLst>
          </p:cNvPr>
          <p:cNvSpPr txBox="1"/>
          <p:nvPr/>
        </p:nvSpPr>
        <p:spPr>
          <a:xfrm>
            <a:off x="932535" y="1208015"/>
            <a:ext cx="1150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i="1" dirty="0" err="1">
                <a:solidFill>
                  <a:schemeClr val="bg1"/>
                </a:solidFill>
              </a:rPr>
              <a:t>Efluid</a:t>
            </a:r>
            <a:endParaRPr lang="fr-FR" sz="2800" b="1" i="1" dirty="0">
              <a:solidFill>
                <a:schemeClr val="bg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B4EDE626-300A-4A3C-ACB9-086CCE16EC8B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7832845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4885539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Logiciel de gestion intégré (ERP)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Spécialisation dans le domaine de l’énergie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000" dirty="0"/>
              <a:t>Intégration modulaire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6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208015"/>
            <a:ext cx="1905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Le logiciel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4F4102-9D9E-498A-9721-E33CB7013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500" y="4048035"/>
            <a:ext cx="5883957" cy="1384152"/>
          </a:xfrm>
          <a:prstGeom prst="rect">
            <a:avLst/>
          </a:prstGeom>
        </p:spPr>
      </p:pic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D01BC2-3407-4401-9433-6B9556B18D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698" y="1627454"/>
            <a:ext cx="4159802" cy="2767576"/>
          </a:xfrm>
          <a:prstGeom prst="rect">
            <a:avLst/>
          </a:prstGeom>
        </p:spPr>
      </p:pic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1.2 </a:t>
            </a:r>
            <a:r>
              <a:rPr lang="fr-FR" i="1" dirty="0" err="1"/>
              <a:t>Efluid</a:t>
            </a:r>
            <a:r>
              <a:rPr lang="fr-FR" dirty="0"/>
              <a:t> – </a:t>
            </a:r>
            <a:r>
              <a:rPr lang="fr-FR" i="1" dirty="0"/>
              <a:t>Logiciel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4C77AC01-130C-4E7E-A513-AF1E92BCBEE7}"/>
              </a:ext>
            </a:extLst>
          </p:cNvPr>
          <p:cNvSpPr txBox="1"/>
          <p:nvPr/>
        </p:nvSpPr>
        <p:spPr>
          <a:xfrm>
            <a:off x="8302625" y="4520977"/>
            <a:ext cx="32480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b="1" dirty="0">
                <a:solidFill>
                  <a:schemeClr val="bg1">
                    <a:lumMod val="50000"/>
                    <a:lumOff val="50000"/>
                  </a:schemeClr>
                </a:solidFill>
              </a:rPr>
              <a:t>Page d’accueil </a:t>
            </a:r>
            <a:r>
              <a:rPr lang="fr-FR" sz="1200" b="1" i="1" dirty="0" err="1">
                <a:solidFill>
                  <a:schemeClr val="bg1">
                    <a:lumMod val="50000"/>
                    <a:lumOff val="50000"/>
                  </a:schemeClr>
                </a:solidFill>
              </a:rPr>
              <a:t>Efluid</a:t>
            </a:r>
            <a:b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</a:br>
            <a:r>
              <a:rPr lang="fr-FR" sz="12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Source : interne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B44FBA8B-2C23-4552-8E03-7A876DBF4CE2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3278378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77AC9B-DCBE-4B89-A8D1-8E7915D8A2ED}"/>
              </a:ext>
            </a:extLst>
          </p:cNvPr>
          <p:cNvSpPr/>
          <p:nvPr/>
        </p:nvSpPr>
        <p:spPr>
          <a:xfrm>
            <a:off x="4646645" y="1667611"/>
            <a:ext cx="1239602" cy="7633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F634F8-BF2C-4AAD-AABE-F808DD8FDD6E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7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758A0E32-28F7-4C7D-A77A-49D8785A8E4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1.3 </a:t>
            </a:r>
            <a:r>
              <a:rPr lang="fr-FR" i="1" dirty="0" err="1"/>
              <a:t>Efluid</a:t>
            </a:r>
            <a:r>
              <a:rPr lang="fr-FR" dirty="0"/>
              <a:t> – </a:t>
            </a:r>
            <a:r>
              <a:rPr lang="fr-FR" i="1" dirty="0"/>
              <a:t>Organisation</a:t>
            </a:r>
            <a:endParaRPr lang="fr-FR" dirty="0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9F4AB00D-0A26-4523-A498-A790E92B1F22}"/>
              </a:ext>
            </a:extLst>
          </p:cNvPr>
          <p:cNvGrpSpPr/>
          <p:nvPr/>
        </p:nvGrpSpPr>
        <p:grpSpPr>
          <a:xfrm>
            <a:off x="5051309" y="934982"/>
            <a:ext cx="6705646" cy="4054759"/>
            <a:chOff x="1713277" y="350434"/>
            <a:chExt cx="8547332" cy="5168387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C8A775D-1911-4E46-ADBA-C410EF1FBF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13277" y="350434"/>
              <a:ext cx="8547332" cy="5121479"/>
            </a:xfrm>
            <a:prstGeom prst="rect">
              <a:avLst/>
            </a:prstGeom>
          </p:spPr>
        </p:pic>
        <p:sp>
          <p:nvSpPr>
            <p:cNvPr id="9" name="Rectangle : coins arrondis 8">
              <a:extLst>
                <a:ext uri="{FF2B5EF4-FFF2-40B4-BE49-F238E27FC236}">
                  <a16:creationId xmlns:a16="http://schemas.microsoft.com/office/drawing/2014/main" id="{C286CAE8-54BF-4F91-8429-3BB85D7A477A}"/>
                </a:ext>
              </a:extLst>
            </p:cNvPr>
            <p:cNvSpPr/>
            <p:nvPr/>
          </p:nvSpPr>
          <p:spPr>
            <a:xfrm>
              <a:off x="8607104" y="3236249"/>
              <a:ext cx="1577131" cy="830510"/>
            </a:xfrm>
            <a:prstGeom prst="roundRect">
              <a:avLst/>
            </a:prstGeom>
            <a:noFill/>
            <a:ln w="57150">
              <a:solidFill>
                <a:schemeClr val="tx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fr-FR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278EB05C-1640-4901-99BC-C2AB3AF3DECB}"/>
                </a:ext>
              </a:extLst>
            </p:cNvPr>
            <p:cNvSpPr txBox="1"/>
            <p:nvPr/>
          </p:nvSpPr>
          <p:spPr>
            <a:xfrm>
              <a:off x="6993360" y="5057156"/>
              <a:ext cx="32480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1200" b="1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Organigramme </a:t>
              </a:r>
              <a:r>
                <a:rPr lang="fr-FR" sz="1200" b="1" i="1" dirty="0" err="1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Efluid</a:t>
              </a:r>
              <a:br>
                <a:rPr lang="fr-FR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</a:br>
              <a:r>
                <a:rPr lang="fr-FR" sz="1200" dirty="0">
                  <a:solidFill>
                    <a:schemeClr val="bg1">
                      <a:lumMod val="50000"/>
                      <a:lumOff val="50000"/>
                    </a:schemeClr>
                  </a:solidFill>
                </a:rPr>
                <a:t>Source : interne</a:t>
              </a:r>
            </a:p>
          </p:txBody>
        </p:sp>
      </p:grpSp>
      <p:sp>
        <p:nvSpPr>
          <p:cNvPr id="25" name="ZoneTexte 24">
            <a:extLst>
              <a:ext uri="{FF2B5EF4-FFF2-40B4-BE49-F238E27FC236}">
                <a16:creationId xmlns:a16="http://schemas.microsoft.com/office/drawing/2014/main" id="{1AA9A47E-B66B-4DA9-89FD-C27AD3DD334D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85BB7CB6-B298-4919-983A-87312FFF33EC}"/>
              </a:ext>
            </a:extLst>
          </p:cNvPr>
          <p:cNvSpPr txBox="1"/>
          <p:nvPr/>
        </p:nvSpPr>
        <p:spPr>
          <a:xfrm>
            <a:off x="932535" y="1208015"/>
            <a:ext cx="23700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Organisation</a:t>
            </a:r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F1FAD947-1848-4737-82B8-552C365620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286003"/>
            <a:ext cx="3617945" cy="3568696"/>
          </a:xfrm>
        </p:spPr>
        <p:txBody>
          <a:bodyPr rtlCol="0"/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Division fonctionnelle des services de développement :</a:t>
            </a:r>
          </a:p>
          <a:p>
            <a:pPr marL="742950" lvl="1" indent="-28575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fr-FR" sz="1600" dirty="0"/>
              <a:t>CRM / Facturation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/>
              <a:t>Comptage et réseaux</a:t>
            </a:r>
          </a:p>
          <a:p>
            <a:pPr lvl="1">
              <a:spcBef>
                <a:spcPts val="0"/>
              </a:spcBef>
            </a:pPr>
            <a:endParaRPr lang="fr-FR" sz="800" dirty="0"/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dirty="0"/>
              <a:t>Services transverses : Technologies</a:t>
            </a:r>
          </a:p>
          <a:p>
            <a:pPr rtl="0"/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val="320665463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D15324A9-F590-4102-9CE7-21D32C8FF4A8}"/>
              </a:ext>
            </a:extLst>
          </p:cNvPr>
          <p:cNvSpPr/>
          <p:nvPr/>
        </p:nvSpPr>
        <p:spPr>
          <a:xfrm>
            <a:off x="0" y="5854699"/>
            <a:ext cx="12192000" cy="1003301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EC737E2-1EBF-6244-8E0A-274D170CCC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8700" y="2370622"/>
            <a:ext cx="5915025" cy="3568696"/>
          </a:xfrm>
        </p:spPr>
        <p:txBody>
          <a:bodyPr rtlCol="0"/>
          <a:lstStyle/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800" dirty="0"/>
              <a:t>Langage de programmation : </a:t>
            </a:r>
            <a:r>
              <a:rPr lang="fr-FR" sz="2800" i="1" dirty="0"/>
              <a:t>Java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800" dirty="0"/>
              <a:t>Base de données : </a:t>
            </a:r>
            <a:r>
              <a:rPr lang="fr-FR" sz="2800" i="1" dirty="0"/>
              <a:t>Oracle</a:t>
            </a:r>
            <a:endParaRPr lang="fr-FR" sz="2800" dirty="0"/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800" dirty="0"/>
              <a:t>Outils : </a:t>
            </a:r>
            <a:r>
              <a:rPr lang="fr-FR" sz="2800" i="1" dirty="0" err="1"/>
              <a:t>Intellij</a:t>
            </a:r>
            <a:r>
              <a:rPr lang="fr-FR" sz="2800" dirty="0"/>
              <a:t>, </a:t>
            </a:r>
            <a:r>
              <a:rPr lang="fr-FR" sz="2800" i="1" dirty="0"/>
              <a:t>SQL Développer</a:t>
            </a:r>
          </a:p>
          <a:p>
            <a:pPr marL="285750" indent="-285750" algn="just" rtl="0">
              <a:buFont typeface="Arial" panose="020B0604020202020204" pitchFamily="34" charset="0"/>
              <a:buChar char="•"/>
            </a:pPr>
            <a:r>
              <a:rPr lang="fr-FR" sz="2800" i="1" dirty="0"/>
              <a:t>Framework</a:t>
            </a:r>
            <a:r>
              <a:rPr lang="fr-FR" sz="2800" dirty="0"/>
              <a:t> développé par </a:t>
            </a:r>
            <a:r>
              <a:rPr lang="fr-FR" sz="2800" i="1" dirty="0"/>
              <a:t>CGI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DE5F9E-39DA-49B7-8AA0-FF8E2B15DEE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493500" y="6292334"/>
            <a:ext cx="412750" cy="182880"/>
          </a:xfrm>
        </p:spPr>
        <p:txBody>
          <a:bodyPr rtlCol="0"/>
          <a:lstStyle/>
          <a:p>
            <a:pPr rtl="0"/>
            <a:fld id="{7782931A-7D25-4B4B-9464-57AE418934A3}" type="slidenum">
              <a:rPr lang="fr-FR" smtClean="0"/>
              <a:pPr rtl="0"/>
              <a:t>8</a:t>
            </a:fld>
            <a:endParaRPr lang="fr-FR"/>
          </a:p>
        </p:txBody>
      </p:sp>
      <p:sp>
        <p:nvSpPr>
          <p:cNvPr id="21" name="Espace réservé de la date 3">
            <a:extLst>
              <a:ext uri="{FF2B5EF4-FFF2-40B4-BE49-F238E27FC236}">
                <a16:creationId xmlns:a16="http://schemas.microsoft.com/office/drawing/2014/main" id="{C50B8A49-1426-4185-9147-A39CF81EEEF5}"/>
              </a:ext>
            </a:extLst>
          </p:cNvPr>
          <p:cNvSpPr>
            <a:spLocks noGrp="1"/>
          </p:cNvSpPr>
          <p:nvPr>
            <p:ph type="dt" sz="half" idx="11"/>
          </p:nvPr>
        </p:nvSpPr>
        <p:spPr>
          <a:xfrm>
            <a:off x="9830818" y="6292334"/>
            <a:ext cx="1522982" cy="182880"/>
          </a:xfrm>
        </p:spPr>
        <p:txBody>
          <a:bodyPr rtlCol="0"/>
          <a:lstStyle/>
          <a:p>
            <a:pPr rtl="0"/>
            <a:r>
              <a:rPr lang="fr-FR" dirty="0"/>
              <a:t>8 septembre 2021 </a:t>
            </a:r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E923CCEC-F428-4B2C-AF47-6401E99C014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6241409" y="6294120"/>
            <a:ext cx="3519559" cy="181094"/>
          </a:xfrm>
        </p:spPr>
        <p:txBody>
          <a:bodyPr rtlCol="0"/>
          <a:lstStyle/>
          <a:p>
            <a:pPr rtl="0"/>
            <a:r>
              <a:rPr lang="fr-FR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CC7733F-B159-4763-9B8F-CE3863CC88D1}"/>
              </a:ext>
            </a:extLst>
          </p:cNvPr>
          <p:cNvSpPr txBox="1"/>
          <p:nvPr/>
        </p:nvSpPr>
        <p:spPr>
          <a:xfrm>
            <a:off x="932535" y="1208015"/>
            <a:ext cx="24223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>
                <a:solidFill>
                  <a:schemeClr val="bg1"/>
                </a:solidFill>
              </a:rPr>
              <a:t>Technologies</a:t>
            </a:r>
          </a:p>
        </p:txBody>
      </p:sp>
      <p:sp>
        <p:nvSpPr>
          <p:cNvPr id="15" name="Espace réservé du pied de page 4">
            <a:extLst>
              <a:ext uri="{FF2B5EF4-FFF2-40B4-BE49-F238E27FC236}">
                <a16:creationId xmlns:a16="http://schemas.microsoft.com/office/drawing/2014/main" id="{B7189910-3154-4A01-AB40-9FB5CDE2B31D}"/>
              </a:ext>
            </a:extLst>
          </p:cNvPr>
          <p:cNvSpPr txBox="1">
            <a:spLocks/>
          </p:cNvSpPr>
          <p:nvPr/>
        </p:nvSpPr>
        <p:spPr>
          <a:xfrm>
            <a:off x="285750" y="62941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1.4 </a:t>
            </a:r>
            <a:r>
              <a:rPr lang="fr-FR" i="1" dirty="0" err="1"/>
              <a:t>Efluid</a:t>
            </a:r>
            <a:r>
              <a:rPr lang="fr-FR" dirty="0"/>
              <a:t> – </a:t>
            </a:r>
            <a:r>
              <a:rPr lang="fr-FR" i="1" dirty="0"/>
              <a:t>Technologies</a:t>
            </a:r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19D8B1A-FD95-4A61-8246-B67B5A8208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5836" y="475521"/>
            <a:ext cx="1922851" cy="144213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9FFA02E-FCC0-458F-8349-D0DD57D7FE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35" y="1617521"/>
            <a:ext cx="2257501" cy="123293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73B49F41-4C17-4148-A313-C89C8382EF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865" y="2939002"/>
            <a:ext cx="1055839" cy="1055839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653C5D56-245F-4DAD-910C-0D78AE2DAAC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4759" y="4432476"/>
            <a:ext cx="1162050" cy="544711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EBA448B-A7EA-472E-9D99-192655D29100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550819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08C0394-F65D-4269-B49F-5E410CF62F07}"/>
              </a:ext>
            </a:extLst>
          </p:cNvPr>
          <p:cNvSpPr/>
          <p:nvPr/>
        </p:nvSpPr>
        <p:spPr>
          <a:xfrm>
            <a:off x="0" y="0"/>
            <a:ext cx="12192000" cy="491043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9C99CF7C-AFAB-48F1-8FC3-CCCE9898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7014" y="720085"/>
            <a:ext cx="9198535" cy="1350495"/>
          </a:xfrm>
        </p:spPr>
        <p:txBody>
          <a:bodyPr rtlCol="0"/>
          <a:lstStyle/>
          <a:p>
            <a:pPr rtl="0"/>
            <a:r>
              <a:rPr lang="fr-FR" sz="3200" dirty="0"/>
              <a:t>2. Processus de production et travaux</a:t>
            </a:r>
            <a:endParaRPr lang="fr-FR" sz="4400" b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7D4DE5-3827-4857-8B01-E8D8033ECE06}"/>
              </a:ext>
            </a:extLst>
          </p:cNvPr>
          <p:cNvSpPr/>
          <p:nvPr/>
        </p:nvSpPr>
        <p:spPr>
          <a:xfrm>
            <a:off x="1033307" y="2237735"/>
            <a:ext cx="7615393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69C742E5-8443-4507-B518-88012381B729}"/>
              </a:ext>
            </a:extLst>
          </p:cNvPr>
          <p:cNvSpPr txBox="1">
            <a:spLocks/>
          </p:cNvSpPr>
          <p:nvPr/>
        </p:nvSpPr>
        <p:spPr>
          <a:xfrm>
            <a:off x="1028700" y="2527129"/>
            <a:ext cx="7806047" cy="1481429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2.1 </a:t>
            </a:r>
            <a:r>
              <a:rPr lang="fr-FR" sz="1800" b="1" i="1" dirty="0"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Outils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2.2 </a:t>
            </a:r>
            <a:r>
              <a:rPr lang="fr-FR" sz="1800" b="1" i="1" dirty="0"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Développements</a:t>
            </a:r>
            <a:endParaRPr lang="fr-FR" sz="1800" b="1" i="1" dirty="0"/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fr-FR" sz="1800" b="1" i="1" dirty="0"/>
              <a:t>2.3 </a:t>
            </a:r>
            <a:r>
              <a:rPr lang="fr-FR" sz="1800" b="1" i="1" dirty="0"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Projets</a:t>
            </a:r>
            <a:endParaRPr lang="fr-FR" sz="3200" i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499B6D6-C68F-48C5-A15C-03CE9CDBD9A4}"/>
              </a:ext>
            </a:extLst>
          </p:cNvPr>
          <p:cNvSpPr txBox="1"/>
          <p:nvPr/>
        </p:nvSpPr>
        <p:spPr>
          <a:xfrm>
            <a:off x="11334872" y="28575"/>
            <a:ext cx="76655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↑ </a:t>
            </a:r>
            <a:r>
              <a:rPr lang="fr-FR" sz="800" dirty="0">
                <a:solidFill>
                  <a:schemeClr val="bg1"/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Sommaire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4" name="Espace réservé du numéro de diapositive 5">
            <a:extLst>
              <a:ext uri="{FF2B5EF4-FFF2-40B4-BE49-F238E27FC236}">
                <a16:creationId xmlns:a16="http://schemas.microsoft.com/office/drawing/2014/main" id="{3B6D6FDD-6B4D-435C-8F92-2A7DC209A12C}"/>
              </a:ext>
            </a:extLst>
          </p:cNvPr>
          <p:cNvSpPr txBox="1">
            <a:spLocks/>
          </p:cNvSpPr>
          <p:nvPr/>
        </p:nvSpPr>
        <p:spPr>
          <a:xfrm>
            <a:off x="11493500" y="6292334"/>
            <a:ext cx="412750" cy="182880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782931A-7D25-4B4B-9464-57AE418934A3}" type="slidenum">
              <a:rPr lang="fr-FR" sz="1200" smtClean="0">
                <a:solidFill>
                  <a:schemeClr val="bg1"/>
                </a:solidFill>
              </a:rPr>
              <a:pPr/>
              <a:t>9</a:t>
            </a:fld>
            <a:endParaRPr lang="fr-FR" sz="1200" dirty="0">
              <a:solidFill>
                <a:schemeClr val="bg1"/>
              </a:solidFill>
            </a:endParaRPr>
          </a:p>
        </p:txBody>
      </p:sp>
      <p:sp>
        <p:nvSpPr>
          <p:cNvPr id="16" name="Espace réservé de la date 3">
            <a:extLst>
              <a:ext uri="{FF2B5EF4-FFF2-40B4-BE49-F238E27FC236}">
                <a16:creationId xmlns:a16="http://schemas.microsoft.com/office/drawing/2014/main" id="{D85C54C9-D3FA-46C4-A075-72D0AF079452}"/>
              </a:ext>
            </a:extLst>
          </p:cNvPr>
          <p:cNvSpPr txBox="1">
            <a:spLocks/>
          </p:cNvSpPr>
          <p:nvPr/>
        </p:nvSpPr>
        <p:spPr>
          <a:xfrm>
            <a:off x="9830818" y="6359009"/>
            <a:ext cx="1522982" cy="182880"/>
          </a:xfrm>
          <a:prstGeom prst="rect">
            <a:avLst/>
          </a:prstGeom>
        </p:spPr>
        <p:txBody>
          <a:bodyPr lIns="0" tIns="0" rIns="0" bIns="0" rtlCol="0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100" dirty="0"/>
              <a:t>8 septembre 2021 </a:t>
            </a:r>
          </a:p>
        </p:txBody>
      </p:sp>
      <p:sp>
        <p:nvSpPr>
          <p:cNvPr id="17" name="Espace réservé du pied de page 4">
            <a:extLst>
              <a:ext uri="{FF2B5EF4-FFF2-40B4-BE49-F238E27FC236}">
                <a16:creationId xmlns:a16="http://schemas.microsoft.com/office/drawing/2014/main" id="{C97D128F-345F-43A7-B4C5-CFC10AA4DA82}"/>
              </a:ext>
            </a:extLst>
          </p:cNvPr>
          <p:cNvSpPr txBox="1">
            <a:spLocks/>
          </p:cNvSpPr>
          <p:nvPr/>
        </p:nvSpPr>
        <p:spPr>
          <a:xfrm>
            <a:off x="6241409" y="6284595"/>
            <a:ext cx="3519559" cy="181094"/>
          </a:xfrm>
          <a:prstGeom prst="rect">
            <a:avLst/>
          </a:prstGeom>
        </p:spPr>
        <p:txBody>
          <a:bodyPr rtlCol="0"/>
          <a:lstStyle>
            <a:defPPr rtl="0">
              <a:defRPr lang="fr-f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1200" b="1" dirty="0">
                <a:solidFill>
                  <a:schemeClr val="bg1"/>
                </a:solidFill>
              </a:rPr>
              <a:t>Soutenance Mémoire et Projet Industriel</a:t>
            </a:r>
          </a:p>
        </p:txBody>
      </p:sp>
      <p:sp>
        <p:nvSpPr>
          <p:cNvPr id="18" name="Espace réservé du pied de page 4">
            <a:extLst>
              <a:ext uri="{FF2B5EF4-FFF2-40B4-BE49-F238E27FC236}">
                <a16:creationId xmlns:a16="http://schemas.microsoft.com/office/drawing/2014/main" id="{87AA9CC6-DB6D-41EC-BC01-48F91BA2C131}"/>
              </a:ext>
            </a:extLst>
          </p:cNvPr>
          <p:cNvSpPr txBox="1">
            <a:spLocks/>
          </p:cNvSpPr>
          <p:nvPr/>
        </p:nvSpPr>
        <p:spPr>
          <a:xfrm>
            <a:off x="285750" y="6332220"/>
            <a:ext cx="3519559" cy="18109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fr-fr"/>
            </a:defPPr>
            <a:lvl1pPr marL="0" algn="l" defTabSz="914400" rtl="0" eaLnBrk="1" latinLnBrk="0" hangingPunct="1">
              <a:defRPr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2 Processus de production et travaux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612293500"/>
      </p:ext>
    </p:extLst>
  </p:cSld>
  <p:clrMapOvr>
    <a:masterClrMapping/>
  </p:clrMapOvr>
  <p:transition spd="slow">
    <p:cover dir="r"/>
  </p:transition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35">
      <a:majorFont>
        <a:latin typeface="Arial Nova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9129371_TF89547415_Win32.potx" id="{9A02C68B-A242-4BF7-9BA9-51A51DE5FD4F}" vid="{28371AA1-5BC3-408B-AB8C-D445B2713F4C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D975AF8-B1C6-436B-A274-2C3ADC7798E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82F651C-E5DA-470F-A6A6-D70E9A5EBFB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273A0-A4DF-47AA-BF1F-8758123399C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annuelle – Impact</Template>
  <TotalTime>689</TotalTime>
  <Words>1057</Words>
  <Application>Microsoft Office PowerPoint</Application>
  <PresentationFormat>Grand écran</PresentationFormat>
  <Paragraphs>301</Paragraphs>
  <Slides>22</Slides>
  <Notes>22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22</vt:i4>
      </vt:variant>
    </vt:vector>
  </HeadingPairs>
  <TitlesOfParts>
    <vt:vector size="27" baseType="lpstr">
      <vt:lpstr>Arial</vt:lpstr>
      <vt:lpstr>Arial Nova</vt:lpstr>
      <vt:lpstr>Calibri</vt:lpstr>
      <vt:lpstr>Wingdings</vt:lpstr>
      <vt:lpstr>Theme1</vt:lpstr>
      <vt:lpstr>Soutenance Mémoire et Projet Industriel</vt:lpstr>
      <vt:lpstr>Introduction</vt:lpstr>
      <vt:lpstr>Sommaire</vt:lpstr>
      <vt:lpstr>1. Efluid</vt:lpstr>
      <vt:lpstr>Présentation PowerPoint</vt:lpstr>
      <vt:lpstr>Présentation PowerPoint</vt:lpstr>
      <vt:lpstr>Présentation PowerPoint</vt:lpstr>
      <vt:lpstr>Présentation PowerPoint</vt:lpstr>
      <vt:lpstr>2. Processus de production et travaux</vt:lpstr>
      <vt:lpstr>Présentation PowerPoint</vt:lpstr>
      <vt:lpstr>Présentation PowerPoint</vt:lpstr>
      <vt:lpstr>Présentation PowerPoint</vt:lpstr>
      <vt:lpstr>3. Projet industriel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Merci pour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Soutenance Mémoire et Projet Industriel</dc:title>
  <dc:creator>Loic Steinmetz</dc:creator>
  <cp:lastModifiedBy>Loic Steinmetz</cp:lastModifiedBy>
  <cp:revision>31</cp:revision>
  <dcterms:created xsi:type="dcterms:W3CDTF">2021-08-25T07:24:14Z</dcterms:created>
  <dcterms:modified xsi:type="dcterms:W3CDTF">2021-08-26T12:02:41Z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